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32"/>
  </p:notesMasterIdLst>
  <p:handoutMasterIdLst>
    <p:handoutMasterId r:id="rId33"/>
  </p:handoutMasterIdLst>
  <p:sldIdLst>
    <p:sldId id="407" r:id="rId3"/>
    <p:sldId id="413" r:id="rId4"/>
    <p:sldId id="429" r:id="rId5"/>
    <p:sldId id="356" r:id="rId6"/>
    <p:sldId id="422" r:id="rId7"/>
    <p:sldId id="395" r:id="rId8"/>
    <p:sldId id="396" r:id="rId9"/>
    <p:sldId id="403" r:id="rId10"/>
    <p:sldId id="430" r:id="rId11"/>
    <p:sldId id="428" r:id="rId12"/>
    <p:sldId id="394" r:id="rId13"/>
    <p:sldId id="405" r:id="rId14"/>
    <p:sldId id="373" r:id="rId15"/>
    <p:sldId id="406" r:id="rId16"/>
    <p:sldId id="385" r:id="rId17"/>
    <p:sldId id="397" r:id="rId18"/>
    <p:sldId id="398" r:id="rId19"/>
    <p:sldId id="399" r:id="rId20"/>
    <p:sldId id="414" r:id="rId21"/>
    <p:sldId id="418" r:id="rId22"/>
    <p:sldId id="386" r:id="rId23"/>
    <p:sldId id="337" r:id="rId24"/>
    <p:sldId id="427" r:id="rId25"/>
    <p:sldId id="423" r:id="rId26"/>
    <p:sldId id="419" r:id="rId27"/>
    <p:sldId id="420" r:id="rId28"/>
    <p:sldId id="421" r:id="rId29"/>
    <p:sldId id="417" r:id="rId30"/>
    <p:sldId id="426" r:id="rId31"/>
  </p:sldIdLst>
  <p:sldSz cx="12190413" cy="6859588"/>
  <p:notesSz cx="6858000" cy="9144000"/>
  <p:defaultTextStyle>
    <a:defPPr>
      <a:defRPr lang="de-DE"/>
    </a:defPPr>
    <a:lvl1pPr algn="l" defTabSz="544251" rtl="0" fontAlgn="base">
      <a:spcBef>
        <a:spcPct val="0"/>
      </a:spcBef>
      <a:spcAft>
        <a:spcPct val="0"/>
      </a:spcAft>
      <a:defRPr kern="1200">
        <a:solidFill>
          <a:schemeClr val="tx1"/>
        </a:solidFill>
        <a:latin typeface="Arial" charset="0"/>
        <a:ea typeface="ＭＳ Ｐゴシック" pitchFamily="4" charset="-128"/>
        <a:cs typeface="+mn-cs"/>
      </a:defRPr>
    </a:lvl1pPr>
    <a:lvl2pPr marL="544251" algn="l" defTabSz="544251" rtl="0" fontAlgn="base">
      <a:spcBef>
        <a:spcPct val="0"/>
      </a:spcBef>
      <a:spcAft>
        <a:spcPct val="0"/>
      </a:spcAft>
      <a:defRPr kern="1200">
        <a:solidFill>
          <a:schemeClr val="tx1"/>
        </a:solidFill>
        <a:latin typeface="Arial" charset="0"/>
        <a:ea typeface="ＭＳ Ｐゴシック" pitchFamily="4" charset="-128"/>
        <a:cs typeface="+mn-cs"/>
      </a:defRPr>
    </a:lvl2pPr>
    <a:lvl3pPr marL="1088502" algn="l" defTabSz="544251" rtl="0" fontAlgn="base">
      <a:spcBef>
        <a:spcPct val="0"/>
      </a:spcBef>
      <a:spcAft>
        <a:spcPct val="0"/>
      </a:spcAft>
      <a:defRPr kern="1200">
        <a:solidFill>
          <a:schemeClr val="tx1"/>
        </a:solidFill>
        <a:latin typeface="Arial" charset="0"/>
        <a:ea typeface="ＭＳ Ｐゴシック" pitchFamily="4" charset="-128"/>
        <a:cs typeface="+mn-cs"/>
      </a:defRPr>
    </a:lvl3pPr>
    <a:lvl4pPr marL="1632753" algn="l" defTabSz="544251" rtl="0" fontAlgn="base">
      <a:spcBef>
        <a:spcPct val="0"/>
      </a:spcBef>
      <a:spcAft>
        <a:spcPct val="0"/>
      </a:spcAft>
      <a:defRPr kern="1200">
        <a:solidFill>
          <a:schemeClr val="tx1"/>
        </a:solidFill>
        <a:latin typeface="Arial" charset="0"/>
        <a:ea typeface="ＭＳ Ｐゴシック" pitchFamily="4" charset="-128"/>
        <a:cs typeface="+mn-cs"/>
      </a:defRPr>
    </a:lvl4pPr>
    <a:lvl5pPr marL="2177004" algn="l" defTabSz="544251" rtl="0" fontAlgn="base">
      <a:spcBef>
        <a:spcPct val="0"/>
      </a:spcBef>
      <a:spcAft>
        <a:spcPct val="0"/>
      </a:spcAft>
      <a:defRPr kern="1200">
        <a:solidFill>
          <a:schemeClr val="tx1"/>
        </a:solidFill>
        <a:latin typeface="Arial" charset="0"/>
        <a:ea typeface="ＭＳ Ｐゴシック" pitchFamily="4" charset="-128"/>
        <a:cs typeface="+mn-cs"/>
      </a:defRPr>
    </a:lvl5pPr>
    <a:lvl6pPr marL="2721254" algn="l" defTabSz="1088502" rtl="0" eaLnBrk="1" latinLnBrk="0" hangingPunct="1">
      <a:defRPr kern="1200">
        <a:solidFill>
          <a:schemeClr val="tx1"/>
        </a:solidFill>
        <a:latin typeface="Arial" charset="0"/>
        <a:ea typeface="ＭＳ Ｐゴシック" pitchFamily="4" charset="-128"/>
        <a:cs typeface="+mn-cs"/>
      </a:defRPr>
    </a:lvl6pPr>
    <a:lvl7pPr marL="3265505" algn="l" defTabSz="1088502" rtl="0" eaLnBrk="1" latinLnBrk="0" hangingPunct="1">
      <a:defRPr kern="1200">
        <a:solidFill>
          <a:schemeClr val="tx1"/>
        </a:solidFill>
        <a:latin typeface="Arial" charset="0"/>
        <a:ea typeface="ＭＳ Ｐゴシック" pitchFamily="4" charset="-128"/>
        <a:cs typeface="+mn-cs"/>
      </a:defRPr>
    </a:lvl7pPr>
    <a:lvl8pPr marL="3809756" algn="l" defTabSz="1088502" rtl="0" eaLnBrk="1" latinLnBrk="0" hangingPunct="1">
      <a:defRPr kern="1200">
        <a:solidFill>
          <a:schemeClr val="tx1"/>
        </a:solidFill>
        <a:latin typeface="Arial" charset="0"/>
        <a:ea typeface="ＭＳ Ｐゴシック" pitchFamily="4" charset="-128"/>
        <a:cs typeface="+mn-cs"/>
      </a:defRPr>
    </a:lvl8pPr>
    <a:lvl9pPr marL="4354007" algn="l" defTabSz="1088502" rtl="0" eaLnBrk="1" latinLnBrk="0" hangingPunct="1">
      <a:defRPr kern="1200">
        <a:solidFill>
          <a:schemeClr val="tx1"/>
        </a:solidFill>
        <a:latin typeface="Arial" charset="0"/>
        <a:ea typeface="ＭＳ Ｐゴシック" pitchFamily="4" charset="-128"/>
        <a:cs typeface="+mn-cs"/>
      </a:defRPr>
    </a:lvl9pPr>
  </p:defaultTextStyle>
  <p:extLst>
    <p:ext uri="{521415D9-36F7-43E2-AB2F-B90AF26B5E84}">
      <p14:sectionLst xmlns:p14="http://schemas.microsoft.com/office/powerpoint/2010/main">
        <p14:section name="Standardabschnitt" id="{87AE0E8B-1664-4A73-8E65-F1EB899A1D16}">
          <p14:sldIdLst>
            <p14:sldId id="407"/>
            <p14:sldId id="413"/>
            <p14:sldId id="429"/>
            <p14:sldId id="356"/>
            <p14:sldId id="422"/>
            <p14:sldId id="395"/>
            <p14:sldId id="396"/>
            <p14:sldId id="403"/>
            <p14:sldId id="430"/>
            <p14:sldId id="428"/>
            <p14:sldId id="394"/>
            <p14:sldId id="405"/>
            <p14:sldId id="373"/>
            <p14:sldId id="406"/>
            <p14:sldId id="385"/>
            <p14:sldId id="397"/>
            <p14:sldId id="398"/>
            <p14:sldId id="399"/>
            <p14:sldId id="414"/>
            <p14:sldId id="418"/>
            <p14:sldId id="386"/>
            <p14:sldId id="337"/>
            <p14:sldId id="427"/>
            <p14:sldId id="423"/>
            <p14:sldId id="419"/>
            <p14:sldId id="420"/>
            <p14:sldId id="421"/>
            <p14:sldId id="417"/>
            <p14:sldId id="426"/>
          </p14:sldIdLst>
        </p14:section>
      </p14:sectionLst>
    </p:ext>
    <p:ext uri="{EFAFB233-063F-42B5-8137-9DF3F51BA10A}">
      <p15:sldGuideLst xmlns:p15="http://schemas.microsoft.com/office/powerpoint/2012/main">
        <p15:guide id="1" orient="horz" pos="2115">
          <p15:clr>
            <a:srgbClr val="A4A3A4"/>
          </p15:clr>
        </p15:guide>
        <p15:guide id="2" pos="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0F5AAD"/>
    <a:srgbClr val="0D4C91"/>
    <a:srgbClr val="82A040"/>
    <a:srgbClr val="B070B0"/>
    <a:srgbClr val="FF7C80"/>
    <a:srgbClr val="0C488A"/>
    <a:srgbClr val="0E519A"/>
    <a:srgbClr val="0E54A2"/>
    <a:srgbClr val="0641A2"/>
    <a:srgbClr val="053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0578" autoAdjust="0"/>
  </p:normalViewPr>
  <p:slideViewPr>
    <p:cSldViewPr snapToObjects="1">
      <p:cViewPr varScale="1">
        <p:scale>
          <a:sx n="111" d="100"/>
          <a:sy n="111" d="100"/>
        </p:scale>
        <p:origin x="1171" y="77"/>
      </p:cViewPr>
      <p:guideLst>
        <p:guide orient="horz" pos="2115"/>
        <p:guide pos="211"/>
      </p:guideLst>
    </p:cSldViewPr>
  </p:slideViewPr>
  <p:outlineViewPr>
    <p:cViewPr>
      <p:scale>
        <a:sx n="33" d="100"/>
        <a:sy n="33" d="100"/>
      </p:scale>
      <p:origin x="0" y="4776"/>
    </p:cViewPr>
  </p:outlineViewPr>
  <p:notesTextViewPr>
    <p:cViewPr>
      <p:scale>
        <a:sx n="150" d="100"/>
        <a:sy n="150" d="100"/>
      </p:scale>
      <p:origin x="0" y="0"/>
    </p:cViewPr>
  </p:notesTextViewPr>
  <p:sorterViewPr>
    <p:cViewPr>
      <p:scale>
        <a:sx n="66" d="100"/>
        <a:sy n="66" d="100"/>
      </p:scale>
      <p:origin x="0" y="9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 charset="0"/>
                <a:ea typeface="ＭＳ Ｐゴシック" pitchFamily="1" charset="-128"/>
                <a:cs typeface="ＭＳ Ｐゴシック" pitchFamily="1" charset="-128"/>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defRPr>
            </a:lvl1pPr>
          </a:lstStyle>
          <a:p>
            <a:pPr>
              <a:defRPr/>
            </a:pPr>
            <a:fld id="{1FA60E02-E036-4EF7-BC43-0B8C360DB939}" type="datetime1">
              <a:rPr lang="de-DE" altLang="de-DE"/>
              <a:pPr>
                <a:defRPr/>
              </a:pPr>
              <a:t>19.05.2026</a:t>
            </a:fld>
            <a:endParaRPr lang="de-DE" alt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 charset="0"/>
                <a:ea typeface="ＭＳ Ｐゴシック" pitchFamily="1" charset="-128"/>
                <a:cs typeface="ＭＳ Ｐゴシック" pitchFamily="1" charset="-128"/>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pPr>
              <a:defRPr/>
            </a:pPr>
            <a:fld id="{056117BE-985F-44A4-ADAA-D6DD73539626}" type="slidenum">
              <a:rPr lang="de-DE" altLang="de-DE"/>
              <a:pPr>
                <a:defRPr/>
              </a:pPr>
              <a:t>‹Nr.›</a:t>
            </a:fld>
            <a:endParaRPr lang="de-DE" altLang="de-DE"/>
          </a:p>
        </p:txBody>
      </p:sp>
    </p:spTree>
    <p:extLst>
      <p:ext uri="{BB962C8B-B14F-4D97-AF65-F5344CB8AC3E}">
        <p14:creationId xmlns:p14="http://schemas.microsoft.com/office/powerpoint/2010/main" val="3809783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 charset="0"/>
                <a:ea typeface="ＭＳ Ｐゴシック" pitchFamily="1" charset="-128"/>
                <a:cs typeface="ＭＳ Ｐゴシック" pitchFamily="1" charset="-128"/>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defRPr>
            </a:lvl1pPr>
          </a:lstStyle>
          <a:p>
            <a:pPr>
              <a:defRPr/>
            </a:pPr>
            <a:fld id="{529A741E-0629-4F5F-92B9-DF344306C1E5}" type="datetime1">
              <a:rPr lang="de-DE" altLang="de-DE"/>
              <a:pPr>
                <a:defRPr/>
              </a:pPr>
              <a:t>19.05.2026</a:t>
            </a:fld>
            <a:endParaRPr lang="de-DE" alt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ltLang="de-DE" noProof="0" smtClean="0"/>
              <a:t>Mastertextformat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 charset="0"/>
                <a:ea typeface="ＭＳ Ｐゴシック" pitchFamily="1" charset="-128"/>
                <a:cs typeface="ＭＳ Ｐゴシック" pitchFamily="1" charset="-128"/>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pPr>
              <a:defRPr/>
            </a:pPr>
            <a:fld id="{4A299AC0-B3B6-4262-89FD-B087E8D34FCE}" type="slidenum">
              <a:rPr lang="de-DE" altLang="de-DE"/>
              <a:pPr>
                <a:defRPr/>
              </a:pPr>
              <a:t>‹Nr.›</a:t>
            </a:fld>
            <a:endParaRPr lang="de-DE" altLang="de-DE"/>
          </a:p>
        </p:txBody>
      </p:sp>
    </p:spTree>
    <p:extLst>
      <p:ext uri="{BB962C8B-B14F-4D97-AF65-F5344CB8AC3E}">
        <p14:creationId xmlns:p14="http://schemas.microsoft.com/office/powerpoint/2010/main" val="2717047580"/>
      </p:ext>
    </p:extLst>
  </p:cSld>
  <p:clrMap bg1="lt1" tx1="dk1" bg2="lt2" tx2="dk2" accent1="accent1" accent2="accent2" accent3="accent3" accent4="accent4" accent5="accent5" accent6="accent6" hlink="hlink" folHlink="folHlink"/>
  <p:hf hdr="0" ftr="0" dt="0"/>
  <p:notesStyle>
    <a:lvl1pPr algn="l" defTabSz="544251" rtl="0" eaLnBrk="0" fontAlgn="base" hangingPunct="0">
      <a:spcBef>
        <a:spcPct val="30000"/>
      </a:spcBef>
      <a:spcAft>
        <a:spcPct val="0"/>
      </a:spcAft>
      <a:defRPr sz="1400" kern="1200">
        <a:solidFill>
          <a:schemeClr val="tx1"/>
        </a:solidFill>
        <a:latin typeface="+mn-lt"/>
        <a:ea typeface="ＭＳ Ｐゴシック" charset="-128"/>
        <a:cs typeface="ＭＳ Ｐゴシック" charset="-128"/>
      </a:defRPr>
    </a:lvl1pPr>
    <a:lvl2pPr marL="544251" algn="l" defTabSz="544251" rtl="0" eaLnBrk="0" fontAlgn="base" hangingPunct="0">
      <a:spcBef>
        <a:spcPct val="30000"/>
      </a:spcBef>
      <a:spcAft>
        <a:spcPct val="0"/>
      </a:spcAft>
      <a:defRPr sz="1400" kern="1200">
        <a:solidFill>
          <a:schemeClr val="tx1"/>
        </a:solidFill>
        <a:latin typeface="+mn-lt"/>
        <a:ea typeface="ＭＳ Ｐゴシック" charset="-128"/>
        <a:cs typeface="+mn-cs"/>
      </a:defRPr>
    </a:lvl2pPr>
    <a:lvl3pPr marL="1088502" algn="l" defTabSz="544251" rtl="0" eaLnBrk="0" fontAlgn="base" hangingPunct="0">
      <a:spcBef>
        <a:spcPct val="30000"/>
      </a:spcBef>
      <a:spcAft>
        <a:spcPct val="0"/>
      </a:spcAft>
      <a:defRPr sz="1400" kern="1200">
        <a:solidFill>
          <a:schemeClr val="tx1"/>
        </a:solidFill>
        <a:latin typeface="+mn-lt"/>
        <a:ea typeface="ＭＳ Ｐゴシック" charset="-128"/>
        <a:cs typeface="+mn-cs"/>
      </a:defRPr>
    </a:lvl3pPr>
    <a:lvl4pPr marL="1632753" algn="l" defTabSz="544251" rtl="0" eaLnBrk="0" fontAlgn="base" hangingPunct="0">
      <a:spcBef>
        <a:spcPct val="30000"/>
      </a:spcBef>
      <a:spcAft>
        <a:spcPct val="0"/>
      </a:spcAft>
      <a:defRPr sz="1400" kern="1200">
        <a:solidFill>
          <a:schemeClr val="tx1"/>
        </a:solidFill>
        <a:latin typeface="+mn-lt"/>
        <a:ea typeface="ＭＳ Ｐゴシック" charset="-128"/>
        <a:cs typeface="+mn-cs"/>
      </a:defRPr>
    </a:lvl4pPr>
    <a:lvl5pPr marL="2177004" algn="l" defTabSz="544251" rtl="0" eaLnBrk="0" fontAlgn="base" hangingPunct="0">
      <a:spcBef>
        <a:spcPct val="30000"/>
      </a:spcBef>
      <a:spcAft>
        <a:spcPct val="0"/>
      </a:spcAft>
      <a:defRPr sz="1400" kern="1200">
        <a:solidFill>
          <a:schemeClr val="tx1"/>
        </a:solidFill>
        <a:latin typeface="+mn-lt"/>
        <a:ea typeface="ＭＳ Ｐゴシック" charset="-128"/>
        <a:cs typeface="+mn-cs"/>
      </a:defRPr>
    </a:lvl5pPr>
    <a:lvl6pPr marL="2721254" algn="l" defTabSz="544251" rtl="0" eaLnBrk="1" latinLnBrk="0" hangingPunct="1">
      <a:defRPr sz="1400" kern="1200">
        <a:solidFill>
          <a:schemeClr val="tx1"/>
        </a:solidFill>
        <a:latin typeface="+mn-lt"/>
        <a:ea typeface="+mn-ea"/>
        <a:cs typeface="+mn-cs"/>
      </a:defRPr>
    </a:lvl6pPr>
    <a:lvl7pPr marL="3265505" algn="l" defTabSz="544251" rtl="0" eaLnBrk="1" latinLnBrk="0" hangingPunct="1">
      <a:defRPr sz="1400" kern="1200">
        <a:solidFill>
          <a:schemeClr val="tx1"/>
        </a:solidFill>
        <a:latin typeface="+mn-lt"/>
        <a:ea typeface="+mn-ea"/>
        <a:cs typeface="+mn-cs"/>
      </a:defRPr>
    </a:lvl7pPr>
    <a:lvl8pPr marL="3809756" algn="l" defTabSz="544251" rtl="0" eaLnBrk="1" latinLnBrk="0" hangingPunct="1">
      <a:defRPr sz="1400" kern="1200">
        <a:solidFill>
          <a:schemeClr val="tx1"/>
        </a:solidFill>
        <a:latin typeface="+mn-lt"/>
        <a:ea typeface="+mn-ea"/>
        <a:cs typeface="+mn-cs"/>
      </a:defRPr>
    </a:lvl8pPr>
    <a:lvl9pPr marL="4354007" algn="l" defTabSz="54425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6" Type="http://schemas.openxmlformats.org/officeDocument/2006/relationships/hyperlink" Target="http://de.wikipedia.org/wiki/Psychiater" TargetMode="External"/><Relationship Id="rId21" Type="http://schemas.openxmlformats.org/officeDocument/2006/relationships/hyperlink" Target="http://de.wikipedia.org/wiki/Stuhlinkontinenz" TargetMode="External"/><Relationship Id="rId34" Type="http://schemas.openxmlformats.org/officeDocument/2006/relationships/hyperlink" Target="http://de.wikipedia.org/wiki/Hypoxie_(Medizin)" TargetMode="External"/><Relationship Id="rId42" Type="http://schemas.openxmlformats.org/officeDocument/2006/relationships/hyperlink" Target="http://de.wikipedia.org/wiki/Suizidversuch" TargetMode="External"/><Relationship Id="rId47" Type="http://schemas.openxmlformats.org/officeDocument/2006/relationships/hyperlink" Target="http://de.wikipedia.org/w/index.php?title=Apallisches_Syndrom&amp;action=edit&amp;section=4" TargetMode="External"/><Relationship Id="rId50" Type="http://schemas.openxmlformats.org/officeDocument/2006/relationships/hyperlink" Target="http://de.wikipedia.org/wiki/Beatmung" TargetMode="External"/><Relationship Id="rId55" Type="http://schemas.openxmlformats.org/officeDocument/2006/relationships/hyperlink" Target="http://de.wikipedia.org/wiki/Tachykardie" TargetMode="External"/><Relationship Id="rId63" Type="http://schemas.openxmlformats.org/officeDocument/2006/relationships/hyperlink" Target="http://de.wikipedia.org/wiki/Automatismus_(Handlung)" TargetMode="External"/><Relationship Id="rId68" Type="http://schemas.openxmlformats.org/officeDocument/2006/relationships/hyperlink" Target="http://de.wikipedia.org/wiki/Kernspintomographie" TargetMode="External"/><Relationship Id="rId76" Type="http://schemas.openxmlformats.org/officeDocument/2006/relationships/hyperlink" Target="http://de.wikipedia.org/wiki/Blasenkatheter#Suprapubische_Blasenkatheter" TargetMode="External"/><Relationship Id="rId84" Type="http://schemas.openxmlformats.org/officeDocument/2006/relationships/hyperlink" Target="http://de.wikipedia.org/wiki/Betreuung" TargetMode="External"/><Relationship Id="rId89" Type="http://schemas.openxmlformats.org/officeDocument/2006/relationships/hyperlink" Target="http://de.wikipedia.org/w/index.php?title=Burst_suppression&amp;action=edit&amp;redlink=1" TargetMode="External"/><Relationship Id="rId97" Type="http://schemas.openxmlformats.org/officeDocument/2006/relationships/hyperlink" Target="http://de.wikipedia.org/w/index.php?title=Apallisches_Syndrom&amp;action=edit&amp;section=12" TargetMode="External"/><Relationship Id="rId7" Type="http://schemas.openxmlformats.org/officeDocument/2006/relationships/hyperlink" Target="http://de.wikipedia.org/wiki/Zwischenhirn" TargetMode="External"/><Relationship Id="rId71" Type="http://schemas.openxmlformats.org/officeDocument/2006/relationships/hyperlink" Target="http://de.wikipedia.org/wiki/Locked-in-Syndrom" TargetMode="External"/><Relationship Id="rId92" Type="http://schemas.openxmlformats.org/officeDocument/2006/relationships/hyperlink" Target="http://de.wikipedia.org/wiki/Computertomographie" TargetMode="External"/><Relationship Id="rId2" Type="http://schemas.openxmlformats.org/officeDocument/2006/relationships/slide" Target="../slides/slide4.xml"/><Relationship Id="rId16" Type="http://schemas.openxmlformats.org/officeDocument/2006/relationships/hyperlink" Target="http://de.wikipedia.org/wiki/Freier_Wille" TargetMode="External"/><Relationship Id="rId29" Type="http://schemas.openxmlformats.org/officeDocument/2006/relationships/hyperlink" Target="http://de.wikipedia.org/wiki/Aufmerksamkeit" TargetMode="External"/><Relationship Id="rId11" Type="http://schemas.openxmlformats.org/officeDocument/2006/relationships/hyperlink" Target="http://de.wikipedia.org/wiki/Kommunikation" TargetMode="External"/><Relationship Id="rId24" Type="http://schemas.openxmlformats.org/officeDocument/2006/relationships/hyperlink" Target="http://de.wikipedia.org/wiki/Reflex" TargetMode="External"/><Relationship Id="rId32" Type="http://schemas.openxmlformats.org/officeDocument/2006/relationships/hyperlink" Target="http://de.wikipedia.org/wiki/Syndrom" TargetMode="External"/><Relationship Id="rId37" Type="http://schemas.openxmlformats.org/officeDocument/2006/relationships/hyperlink" Target="http://de.wikipedia.org/wiki/Meningitis" TargetMode="External"/><Relationship Id="rId40" Type="http://schemas.openxmlformats.org/officeDocument/2006/relationships/hyperlink" Target="http://de.wikipedia.org/wiki/Parkinson-Krankheit" TargetMode="External"/><Relationship Id="rId45" Type="http://schemas.openxmlformats.org/officeDocument/2006/relationships/hyperlink" Target="http://de.wikipedia.org/wiki/Thalamus" TargetMode="External"/><Relationship Id="rId53" Type="http://schemas.openxmlformats.org/officeDocument/2006/relationships/hyperlink" Target="http://de.wikipedia.org/wiki/Arterielle_Hypertonie" TargetMode="External"/><Relationship Id="rId58" Type="http://schemas.openxmlformats.org/officeDocument/2006/relationships/hyperlink" Target="http://de.wikipedia.org/wiki/Vigilanz" TargetMode="External"/><Relationship Id="rId66" Type="http://schemas.openxmlformats.org/officeDocument/2006/relationships/hyperlink" Target="http://de.wikipedia.org/w/index.php?title=Apallisches_Syndrom&amp;action=edit&amp;section=5" TargetMode="External"/><Relationship Id="rId74" Type="http://schemas.openxmlformats.org/officeDocument/2006/relationships/hyperlink" Target="http://de.wikipedia.org/wiki/Tracheotomie" TargetMode="External"/><Relationship Id="rId79" Type="http://schemas.openxmlformats.org/officeDocument/2006/relationships/hyperlink" Target="http://de.wikipedia.org/wiki/Kontraktur" TargetMode="External"/><Relationship Id="rId87" Type="http://schemas.openxmlformats.org/officeDocument/2006/relationships/hyperlink" Target="http://de.wikipedia.org/wiki/Isch%C3%A4mie" TargetMode="External"/><Relationship Id="rId5" Type="http://schemas.openxmlformats.org/officeDocument/2006/relationships/hyperlink" Target="http://de.wikipedia.org/wiki/Neurologie" TargetMode="External"/><Relationship Id="rId61" Type="http://schemas.openxmlformats.org/officeDocument/2006/relationships/hyperlink" Target="http://de.wikipedia.org/wiki/Mund" TargetMode="External"/><Relationship Id="rId82" Type="http://schemas.openxmlformats.org/officeDocument/2006/relationships/hyperlink" Target="http://de.wikipedia.org/w/index.php?title=Apallisches_Syndrom&amp;action=edit&amp;section=7" TargetMode="External"/><Relationship Id="rId90" Type="http://schemas.openxmlformats.org/officeDocument/2006/relationships/hyperlink" Target="http://de.wikipedia.org/wiki/Isoelektrisch" TargetMode="External"/><Relationship Id="rId95" Type="http://schemas.openxmlformats.org/officeDocument/2006/relationships/hyperlink" Target="http://de.wikipedia.org/w/index.php?title=Apallisches_Syndrom&amp;action=edit&amp;section=10" TargetMode="External"/><Relationship Id="rId19" Type="http://schemas.openxmlformats.org/officeDocument/2006/relationships/hyperlink" Target="http://de.wikipedia.org/wiki/Aphasie" TargetMode="External"/><Relationship Id="rId14" Type="http://schemas.openxmlformats.org/officeDocument/2006/relationships/hyperlink" Target="http://de.wikipedia.org/wiki/Diagnose" TargetMode="External"/><Relationship Id="rId22" Type="http://schemas.openxmlformats.org/officeDocument/2006/relationships/hyperlink" Target="http://de.wikipedia.org/wiki/Schlafrhythmus" TargetMode="External"/><Relationship Id="rId27" Type="http://schemas.openxmlformats.org/officeDocument/2006/relationships/hyperlink" Target="http://de.wikipedia.org/wiki/Ernst_Kretschmer" TargetMode="External"/><Relationship Id="rId30" Type="http://schemas.openxmlformats.org/officeDocument/2006/relationships/hyperlink" Target="http://de.wikipedia.org/wiki/Vegetatives_Nervensystem" TargetMode="External"/><Relationship Id="rId35" Type="http://schemas.openxmlformats.org/officeDocument/2006/relationships/hyperlink" Target="http://de.wikipedia.org/wiki/Kreislaufstillstand" TargetMode="External"/><Relationship Id="rId43" Type="http://schemas.openxmlformats.org/officeDocument/2006/relationships/hyperlink" Target="http://de.wikipedia.org/wiki/Insulin" TargetMode="External"/><Relationship Id="rId48" Type="http://schemas.openxmlformats.org/officeDocument/2006/relationships/hyperlink" Target="http://de.wikipedia.org/wiki/Intensivstation" TargetMode="External"/><Relationship Id="rId56" Type="http://schemas.openxmlformats.org/officeDocument/2006/relationships/hyperlink" Target="http://de.wikipedia.org/wiki/Symptom" TargetMode="External"/><Relationship Id="rId64" Type="http://schemas.openxmlformats.org/officeDocument/2006/relationships/hyperlink" Target="http://de.wikipedia.org/wiki/Auge" TargetMode="External"/><Relationship Id="rId69" Type="http://schemas.openxmlformats.org/officeDocument/2006/relationships/hyperlink" Target="http://de.wikipedia.org/wiki/Elektroenzephalografie" TargetMode="External"/><Relationship Id="rId77" Type="http://schemas.openxmlformats.org/officeDocument/2006/relationships/hyperlink" Target="http://de.wikipedia.org/wiki/Physiotherapie" TargetMode="External"/><Relationship Id="rId8" Type="http://schemas.openxmlformats.org/officeDocument/2006/relationships/hyperlink" Target="http://de.wikipedia.org/wiki/Hirnstamm" TargetMode="External"/><Relationship Id="rId51" Type="http://schemas.openxmlformats.org/officeDocument/2006/relationships/hyperlink" Target="http://de.wikipedia.org/wiki/K%C3%BCnstliche_Ern%C3%A4hrung" TargetMode="External"/><Relationship Id="rId72" Type="http://schemas.openxmlformats.org/officeDocument/2006/relationships/hyperlink" Target="http://de.wikipedia.org/w/index.php?title=Apallisches_Syndrom&amp;action=edit&amp;section=6" TargetMode="External"/><Relationship Id="rId80" Type="http://schemas.openxmlformats.org/officeDocument/2006/relationships/hyperlink" Target="http://de.wikipedia.org/wiki/Lungenentz%C3%BCndung" TargetMode="External"/><Relationship Id="rId85" Type="http://schemas.openxmlformats.org/officeDocument/2006/relationships/hyperlink" Target="http://de.wikipedia.org/wiki/Vormundschaft" TargetMode="External"/><Relationship Id="rId93" Type="http://schemas.openxmlformats.org/officeDocument/2006/relationships/hyperlink" Target="http://de.wikipedia.org/wiki/Magnetresonanztomographie" TargetMode="External"/><Relationship Id="rId98" Type="http://schemas.openxmlformats.org/officeDocument/2006/relationships/hyperlink" Target="http://de.wikipedia.org/wiki/Niels_Birbaumer" TargetMode="External"/><Relationship Id="rId3" Type="http://schemas.openxmlformats.org/officeDocument/2006/relationships/hyperlink" Target="http://de.wikipedia.org/wiki/Internationale_statistische_Klassifikation_der_Krankheiten_und_verwandter_Gesundheitsprobleme" TargetMode="External"/><Relationship Id="rId12" Type="http://schemas.openxmlformats.org/officeDocument/2006/relationships/hyperlink" Target="http://de.wikipedia.org/wiki/Basale_Stimulation" TargetMode="External"/><Relationship Id="rId17" Type="http://schemas.openxmlformats.org/officeDocument/2006/relationships/hyperlink" Target="http://de.wikipedia.org/wiki/Sozialverhalten" TargetMode="External"/><Relationship Id="rId25" Type="http://schemas.openxmlformats.org/officeDocument/2006/relationships/hyperlink" Target="http://de.wikipedia.org/w/index.php?title=Apallisches_Syndrom&amp;action=edit&amp;section=2" TargetMode="External"/><Relationship Id="rId33" Type="http://schemas.openxmlformats.org/officeDocument/2006/relationships/hyperlink" Target="http://de.wikipedia.org/wiki/Sch%C3%A4del-Hirn-Trauma" TargetMode="External"/><Relationship Id="rId38" Type="http://schemas.openxmlformats.org/officeDocument/2006/relationships/hyperlink" Target="http://de.wikipedia.org/wiki/Enzephalitis" TargetMode="External"/><Relationship Id="rId46" Type="http://schemas.openxmlformats.org/officeDocument/2006/relationships/hyperlink" Target="http://de.wikipedia.org/wiki/Formatio_reticularis" TargetMode="External"/><Relationship Id="rId59" Type="http://schemas.openxmlformats.org/officeDocument/2006/relationships/hyperlink" Target="http://de.wikipedia.org/wiki/Bewegung" TargetMode="External"/><Relationship Id="rId67" Type="http://schemas.openxmlformats.org/officeDocument/2006/relationships/hyperlink" Target="http://de.wikipedia.org/wiki/Medizinische_Untersuchung" TargetMode="External"/><Relationship Id="rId20" Type="http://schemas.openxmlformats.org/officeDocument/2006/relationships/hyperlink" Target="http://de.wikipedia.org/wiki/Harninkontinenz" TargetMode="External"/><Relationship Id="rId41" Type="http://schemas.openxmlformats.org/officeDocument/2006/relationships/hyperlink" Target="http://de.wikipedia.org/wiki/Hypoglyk%C3%A4mie" TargetMode="External"/><Relationship Id="rId54" Type="http://schemas.openxmlformats.org/officeDocument/2006/relationships/hyperlink" Target="http://de.wikipedia.org/wiki/Transpiration" TargetMode="External"/><Relationship Id="rId62" Type="http://schemas.openxmlformats.org/officeDocument/2006/relationships/hyperlink" Target="http://de.wikipedia.org/wiki/Wahrnehmung" TargetMode="External"/><Relationship Id="rId70" Type="http://schemas.openxmlformats.org/officeDocument/2006/relationships/hyperlink" Target="http://de.wikipedia.org/wiki/Evozierte_Potentiale" TargetMode="External"/><Relationship Id="rId75" Type="http://schemas.openxmlformats.org/officeDocument/2006/relationships/hyperlink" Target="http://de.wikipedia.org/wiki/Perkutane_endoskopische_Gastrostomie" TargetMode="External"/><Relationship Id="rId83" Type="http://schemas.openxmlformats.org/officeDocument/2006/relationships/hyperlink" Target="http://de.wikipedia.org/wiki/Patientenverf%C3%BCgung" TargetMode="External"/><Relationship Id="rId88" Type="http://schemas.openxmlformats.org/officeDocument/2006/relationships/hyperlink" Target="http://de.wikipedia.org/wiki/Nervus_medianus" TargetMode="External"/><Relationship Id="rId91" Type="http://schemas.openxmlformats.org/officeDocument/2006/relationships/hyperlink" Target="http://de.wikipedia.org/wiki/Hirn%C3%B6dem" TargetMode="External"/><Relationship Id="rId96" Type="http://schemas.openxmlformats.org/officeDocument/2006/relationships/hyperlink" Target="http://de.wikipedia.org/w/index.php?title=Apallisches_Syndrom&amp;action=edit&amp;section=11" TargetMode="External"/><Relationship Id="rId1" Type="http://schemas.openxmlformats.org/officeDocument/2006/relationships/notesMaster" Target="../notesMasters/notesMaster1.xml"/><Relationship Id="rId6" Type="http://schemas.openxmlformats.org/officeDocument/2006/relationships/hyperlink" Target="http://de.wikipedia.org/wiki/Gehirn" TargetMode="External"/><Relationship Id="rId15" Type="http://schemas.openxmlformats.org/officeDocument/2006/relationships/hyperlink" Target="http://de.wikipedia.org/wiki/Umwelt" TargetMode="External"/><Relationship Id="rId23" Type="http://schemas.openxmlformats.org/officeDocument/2006/relationships/hyperlink" Target="http://de.wikipedia.org/wiki/Hypothalamus" TargetMode="External"/><Relationship Id="rId28" Type="http://schemas.openxmlformats.org/officeDocument/2006/relationships/hyperlink" Target="http://de.wikipedia.org/wiki/Patient" TargetMode="External"/><Relationship Id="rId36" Type="http://schemas.openxmlformats.org/officeDocument/2006/relationships/hyperlink" Target="http://de.wikipedia.org/wiki/Schlaganfall" TargetMode="External"/><Relationship Id="rId49" Type="http://schemas.openxmlformats.org/officeDocument/2006/relationships/hyperlink" Target="http://de.wikipedia.org/wiki/Koma" TargetMode="External"/><Relationship Id="rId57" Type="http://schemas.openxmlformats.org/officeDocument/2006/relationships/hyperlink" Target="http://de.wikipedia.org/wiki/Medikament" TargetMode="External"/><Relationship Id="rId10" Type="http://schemas.openxmlformats.org/officeDocument/2006/relationships/hyperlink" Target="http://de.wikipedia.org/wiki/Bewusstsein" TargetMode="External"/><Relationship Id="rId31" Type="http://schemas.openxmlformats.org/officeDocument/2006/relationships/hyperlink" Target="http://de.wikipedia.org/w/index.php?title=Apallisches_Syndrom&amp;action=edit&amp;section=3" TargetMode="External"/><Relationship Id="rId44" Type="http://schemas.openxmlformats.org/officeDocument/2006/relationships/hyperlink" Target="http://de.wikipedia.org/wiki/Telencephalon" TargetMode="External"/><Relationship Id="rId52" Type="http://schemas.openxmlformats.org/officeDocument/2006/relationships/hyperlink" Target="http://de.wikipedia.org/wiki/Myoklonie" TargetMode="External"/><Relationship Id="rId60" Type="http://schemas.openxmlformats.org/officeDocument/2006/relationships/hyperlink" Target="http://de.wikipedia.org/wiki/Gesicht" TargetMode="External"/><Relationship Id="rId65" Type="http://schemas.openxmlformats.org/officeDocument/2006/relationships/hyperlink" Target="http://de.wikipedia.org/wiki/Tetraspastik" TargetMode="External"/><Relationship Id="rId73" Type="http://schemas.openxmlformats.org/officeDocument/2006/relationships/hyperlink" Target="http://de.wikipedia.org/wiki/Medizinische_Rehabilitation" TargetMode="External"/><Relationship Id="rId78" Type="http://schemas.openxmlformats.org/officeDocument/2006/relationships/hyperlink" Target="http://de.wikipedia.org/wiki/Logop%C3%A4die" TargetMode="External"/><Relationship Id="rId81" Type="http://schemas.openxmlformats.org/officeDocument/2006/relationships/hyperlink" Target="http://de.wikipedia.org/wiki/Ergotherapie" TargetMode="External"/><Relationship Id="rId86" Type="http://schemas.openxmlformats.org/officeDocument/2006/relationships/hyperlink" Target="http://de.wikipedia.org/w/index.php?title=Apallisches_Syndrom&amp;action=edit&amp;section=8" TargetMode="External"/><Relationship Id="rId94" Type="http://schemas.openxmlformats.org/officeDocument/2006/relationships/hyperlink" Target="http://de.wikipedia.org/w/index.php?title=Apallisches_Syndrom&amp;action=edit&amp;section=9" TargetMode="External"/><Relationship Id="rId4" Type="http://schemas.openxmlformats.org/officeDocument/2006/relationships/hyperlink" Target="http://www.dimdi.de/dynamic/de/klassi/diagnosen/icd10/htmlamtl2006/fr-icd.htm" TargetMode="External"/><Relationship Id="rId9" Type="http://schemas.openxmlformats.org/officeDocument/2006/relationships/hyperlink" Target="http://de.wikipedia.org/wiki/R%C3%BCckenmark" TargetMode="External"/><Relationship Id="rId13" Type="http://schemas.openxmlformats.org/officeDocument/2006/relationships/hyperlink" Target="http://de.wikipedia.org/w/index.php?title=Apallisches_Syndrom&amp;action=edit&amp;section=1" TargetMode="External"/><Relationship Id="rId18" Type="http://schemas.openxmlformats.org/officeDocument/2006/relationships/hyperlink" Target="http://de.wikipedia.org/wiki/Sprache" TargetMode="External"/><Relationship Id="rId39" Type="http://schemas.openxmlformats.org/officeDocument/2006/relationships/hyperlink" Target="http://de.wikipedia.org/wiki/Hirntumor" TargetMode="External"/></Relationships>
</file>

<file path=ppt/notesSlides/_rels/notesSlide5.xml.rels><?xml version="1.0" encoding="UTF-8" standalone="yes"?>
<Relationships xmlns="http://schemas.openxmlformats.org/package/2006/relationships"><Relationship Id="rId26" Type="http://schemas.openxmlformats.org/officeDocument/2006/relationships/hyperlink" Target="http://de.wikipedia.org/wiki/Psychiater" TargetMode="External"/><Relationship Id="rId21" Type="http://schemas.openxmlformats.org/officeDocument/2006/relationships/hyperlink" Target="http://de.wikipedia.org/wiki/Stuhlinkontinenz" TargetMode="External"/><Relationship Id="rId34" Type="http://schemas.openxmlformats.org/officeDocument/2006/relationships/hyperlink" Target="http://de.wikipedia.org/wiki/Hypoxie_(Medizin)" TargetMode="External"/><Relationship Id="rId42" Type="http://schemas.openxmlformats.org/officeDocument/2006/relationships/hyperlink" Target="http://de.wikipedia.org/wiki/Suizidversuch" TargetMode="External"/><Relationship Id="rId47" Type="http://schemas.openxmlformats.org/officeDocument/2006/relationships/hyperlink" Target="http://de.wikipedia.org/w/index.php?title=Apallisches_Syndrom&amp;action=edit&amp;section=4" TargetMode="External"/><Relationship Id="rId50" Type="http://schemas.openxmlformats.org/officeDocument/2006/relationships/hyperlink" Target="http://de.wikipedia.org/wiki/Beatmung" TargetMode="External"/><Relationship Id="rId55" Type="http://schemas.openxmlformats.org/officeDocument/2006/relationships/hyperlink" Target="http://de.wikipedia.org/wiki/Tachykardie" TargetMode="External"/><Relationship Id="rId63" Type="http://schemas.openxmlformats.org/officeDocument/2006/relationships/hyperlink" Target="http://de.wikipedia.org/wiki/Automatismus_(Handlung)" TargetMode="External"/><Relationship Id="rId68" Type="http://schemas.openxmlformats.org/officeDocument/2006/relationships/hyperlink" Target="http://de.wikipedia.org/wiki/Kernspintomographie" TargetMode="External"/><Relationship Id="rId76" Type="http://schemas.openxmlformats.org/officeDocument/2006/relationships/hyperlink" Target="http://de.wikipedia.org/wiki/Blasenkatheter#Suprapubische_Blasenkatheter" TargetMode="External"/><Relationship Id="rId84" Type="http://schemas.openxmlformats.org/officeDocument/2006/relationships/hyperlink" Target="http://de.wikipedia.org/wiki/Betreuung" TargetMode="External"/><Relationship Id="rId89" Type="http://schemas.openxmlformats.org/officeDocument/2006/relationships/hyperlink" Target="http://de.wikipedia.org/w/index.php?title=Burst_suppression&amp;action=edit&amp;redlink=1" TargetMode="External"/><Relationship Id="rId97" Type="http://schemas.openxmlformats.org/officeDocument/2006/relationships/hyperlink" Target="http://de.wikipedia.org/w/index.php?title=Apallisches_Syndrom&amp;action=edit&amp;section=12" TargetMode="External"/><Relationship Id="rId7" Type="http://schemas.openxmlformats.org/officeDocument/2006/relationships/hyperlink" Target="http://de.wikipedia.org/wiki/Zwischenhirn" TargetMode="External"/><Relationship Id="rId71" Type="http://schemas.openxmlformats.org/officeDocument/2006/relationships/hyperlink" Target="http://de.wikipedia.org/wiki/Locked-in-Syndrom" TargetMode="External"/><Relationship Id="rId92" Type="http://schemas.openxmlformats.org/officeDocument/2006/relationships/hyperlink" Target="http://de.wikipedia.org/wiki/Computertomographie" TargetMode="External"/><Relationship Id="rId2" Type="http://schemas.openxmlformats.org/officeDocument/2006/relationships/slide" Target="../slides/slide5.xml"/><Relationship Id="rId16" Type="http://schemas.openxmlformats.org/officeDocument/2006/relationships/hyperlink" Target="http://de.wikipedia.org/wiki/Freier_Wille" TargetMode="External"/><Relationship Id="rId29" Type="http://schemas.openxmlformats.org/officeDocument/2006/relationships/hyperlink" Target="http://de.wikipedia.org/wiki/Aufmerksamkeit" TargetMode="External"/><Relationship Id="rId11" Type="http://schemas.openxmlformats.org/officeDocument/2006/relationships/hyperlink" Target="http://de.wikipedia.org/wiki/Kommunikation" TargetMode="External"/><Relationship Id="rId24" Type="http://schemas.openxmlformats.org/officeDocument/2006/relationships/hyperlink" Target="http://de.wikipedia.org/wiki/Reflex" TargetMode="External"/><Relationship Id="rId32" Type="http://schemas.openxmlformats.org/officeDocument/2006/relationships/hyperlink" Target="http://de.wikipedia.org/wiki/Syndrom" TargetMode="External"/><Relationship Id="rId37" Type="http://schemas.openxmlformats.org/officeDocument/2006/relationships/hyperlink" Target="http://de.wikipedia.org/wiki/Meningitis" TargetMode="External"/><Relationship Id="rId40" Type="http://schemas.openxmlformats.org/officeDocument/2006/relationships/hyperlink" Target="http://de.wikipedia.org/wiki/Parkinson-Krankheit" TargetMode="External"/><Relationship Id="rId45" Type="http://schemas.openxmlformats.org/officeDocument/2006/relationships/hyperlink" Target="http://de.wikipedia.org/wiki/Thalamus" TargetMode="External"/><Relationship Id="rId53" Type="http://schemas.openxmlformats.org/officeDocument/2006/relationships/hyperlink" Target="http://de.wikipedia.org/wiki/Arterielle_Hypertonie" TargetMode="External"/><Relationship Id="rId58" Type="http://schemas.openxmlformats.org/officeDocument/2006/relationships/hyperlink" Target="http://de.wikipedia.org/wiki/Vigilanz" TargetMode="External"/><Relationship Id="rId66" Type="http://schemas.openxmlformats.org/officeDocument/2006/relationships/hyperlink" Target="http://de.wikipedia.org/w/index.php?title=Apallisches_Syndrom&amp;action=edit&amp;section=5" TargetMode="External"/><Relationship Id="rId74" Type="http://schemas.openxmlformats.org/officeDocument/2006/relationships/hyperlink" Target="http://de.wikipedia.org/wiki/Tracheotomie" TargetMode="External"/><Relationship Id="rId79" Type="http://schemas.openxmlformats.org/officeDocument/2006/relationships/hyperlink" Target="http://de.wikipedia.org/wiki/Kontraktur" TargetMode="External"/><Relationship Id="rId87" Type="http://schemas.openxmlformats.org/officeDocument/2006/relationships/hyperlink" Target="http://de.wikipedia.org/wiki/Isch%C3%A4mie" TargetMode="External"/><Relationship Id="rId5" Type="http://schemas.openxmlformats.org/officeDocument/2006/relationships/hyperlink" Target="http://de.wikipedia.org/wiki/Neurologie" TargetMode="External"/><Relationship Id="rId61" Type="http://schemas.openxmlformats.org/officeDocument/2006/relationships/hyperlink" Target="http://de.wikipedia.org/wiki/Mund" TargetMode="External"/><Relationship Id="rId82" Type="http://schemas.openxmlformats.org/officeDocument/2006/relationships/hyperlink" Target="http://de.wikipedia.org/w/index.php?title=Apallisches_Syndrom&amp;action=edit&amp;section=7" TargetMode="External"/><Relationship Id="rId90" Type="http://schemas.openxmlformats.org/officeDocument/2006/relationships/hyperlink" Target="http://de.wikipedia.org/wiki/Isoelektrisch" TargetMode="External"/><Relationship Id="rId95" Type="http://schemas.openxmlformats.org/officeDocument/2006/relationships/hyperlink" Target="http://de.wikipedia.org/w/index.php?title=Apallisches_Syndrom&amp;action=edit&amp;section=10" TargetMode="External"/><Relationship Id="rId19" Type="http://schemas.openxmlformats.org/officeDocument/2006/relationships/hyperlink" Target="http://de.wikipedia.org/wiki/Aphasie" TargetMode="External"/><Relationship Id="rId14" Type="http://schemas.openxmlformats.org/officeDocument/2006/relationships/hyperlink" Target="http://de.wikipedia.org/wiki/Diagnose" TargetMode="External"/><Relationship Id="rId22" Type="http://schemas.openxmlformats.org/officeDocument/2006/relationships/hyperlink" Target="http://de.wikipedia.org/wiki/Schlafrhythmus" TargetMode="External"/><Relationship Id="rId27" Type="http://schemas.openxmlformats.org/officeDocument/2006/relationships/hyperlink" Target="http://de.wikipedia.org/wiki/Ernst_Kretschmer" TargetMode="External"/><Relationship Id="rId30" Type="http://schemas.openxmlformats.org/officeDocument/2006/relationships/hyperlink" Target="http://de.wikipedia.org/wiki/Vegetatives_Nervensystem" TargetMode="External"/><Relationship Id="rId35" Type="http://schemas.openxmlformats.org/officeDocument/2006/relationships/hyperlink" Target="http://de.wikipedia.org/wiki/Kreislaufstillstand" TargetMode="External"/><Relationship Id="rId43" Type="http://schemas.openxmlformats.org/officeDocument/2006/relationships/hyperlink" Target="http://de.wikipedia.org/wiki/Insulin" TargetMode="External"/><Relationship Id="rId48" Type="http://schemas.openxmlformats.org/officeDocument/2006/relationships/hyperlink" Target="http://de.wikipedia.org/wiki/Intensivstation" TargetMode="External"/><Relationship Id="rId56" Type="http://schemas.openxmlformats.org/officeDocument/2006/relationships/hyperlink" Target="http://de.wikipedia.org/wiki/Symptom" TargetMode="External"/><Relationship Id="rId64" Type="http://schemas.openxmlformats.org/officeDocument/2006/relationships/hyperlink" Target="http://de.wikipedia.org/wiki/Auge" TargetMode="External"/><Relationship Id="rId69" Type="http://schemas.openxmlformats.org/officeDocument/2006/relationships/hyperlink" Target="http://de.wikipedia.org/wiki/Elektroenzephalografie" TargetMode="External"/><Relationship Id="rId77" Type="http://schemas.openxmlformats.org/officeDocument/2006/relationships/hyperlink" Target="http://de.wikipedia.org/wiki/Physiotherapie" TargetMode="External"/><Relationship Id="rId8" Type="http://schemas.openxmlformats.org/officeDocument/2006/relationships/hyperlink" Target="http://de.wikipedia.org/wiki/Hirnstamm" TargetMode="External"/><Relationship Id="rId51" Type="http://schemas.openxmlformats.org/officeDocument/2006/relationships/hyperlink" Target="http://de.wikipedia.org/wiki/K%C3%BCnstliche_Ern%C3%A4hrung" TargetMode="External"/><Relationship Id="rId72" Type="http://schemas.openxmlformats.org/officeDocument/2006/relationships/hyperlink" Target="http://de.wikipedia.org/w/index.php?title=Apallisches_Syndrom&amp;action=edit&amp;section=6" TargetMode="External"/><Relationship Id="rId80" Type="http://schemas.openxmlformats.org/officeDocument/2006/relationships/hyperlink" Target="http://de.wikipedia.org/wiki/Lungenentz%C3%BCndung" TargetMode="External"/><Relationship Id="rId85" Type="http://schemas.openxmlformats.org/officeDocument/2006/relationships/hyperlink" Target="http://de.wikipedia.org/wiki/Vormundschaft" TargetMode="External"/><Relationship Id="rId93" Type="http://schemas.openxmlformats.org/officeDocument/2006/relationships/hyperlink" Target="http://de.wikipedia.org/wiki/Magnetresonanztomographie" TargetMode="External"/><Relationship Id="rId98" Type="http://schemas.openxmlformats.org/officeDocument/2006/relationships/hyperlink" Target="http://de.wikipedia.org/wiki/Niels_Birbaumer" TargetMode="External"/><Relationship Id="rId3" Type="http://schemas.openxmlformats.org/officeDocument/2006/relationships/hyperlink" Target="http://de.wikipedia.org/wiki/Internationale_statistische_Klassifikation_der_Krankheiten_und_verwandter_Gesundheitsprobleme" TargetMode="External"/><Relationship Id="rId12" Type="http://schemas.openxmlformats.org/officeDocument/2006/relationships/hyperlink" Target="http://de.wikipedia.org/wiki/Basale_Stimulation" TargetMode="External"/><Relationship Id="rId17" Type="http://schemas.openxmlformats.org/officeDocument/2006/relationships/hyperlink" Target="http://de.wikipedia.org/wiki/Sozialverhalten" TargetMode="External"/><Relationship Id="rId25" Type="http://schemas.openxmlformats.org/officeDocument/2006/relationships/hyperlink" Target="http://de.wikipedia.org/w/index.php?title=Apallisches_Syndrom&amp;action=edit&amp;section=2" TargetMode="External"/><Relationship Id="rId33" Type="http://schemas.openxmlformats.org/officeDocument/2006/relationships/hyperlink" Target="http://de.wikipedia.org/wiki/Sch%C3%A4del-Hirn-Trauma" TargetMode="External"/><Relationship Id="rId38" Type="http://schemas.openxmlformats.org/officeDocument/2006/relationships/hyperlink" Target="http://de.wikipedia.org/wiki/Enzephalitis" TargetMode="External"/><Relationship Id="rId46" Type="http://schemas.openxmlformats.org/officeDocument/2006/relationships/hyperlink" Target="http://de.wikipedia.org/wiki/Formatio_reticularis" TargetMode="External"/><Relationship Id="rId59" Type="http://schemas.openxmlformats.org/officeDocument/2006/relationships/hyperlink" Target="http://de.wikipedia.org/wiki/Bewegung" TargetMode="External"/><Relationship Id="rId67" Type="http://schemas.openxmlformats.org/officeDocument/2006/relationships/hyperlink" Target="http://de.wikipedia.org/wiki/Medizinische_Untersuchung" TargetMode="External"/><Relationship Id="rId20" Type="http://schemas.openxmlformats.org/officeDocument/2006/relationships/hyperlink" Target="http://de.wikipedia.org/wiki/Harninkontinenz" TargetMode="External"/><Relationship Id="rId41" Type="http://schemas.openxmlformats.org/officeDocument/2006/relationships/hyperlink" Target="http://de.wikipedia.org/wiki/Hypoglyk%C3%A4mie" TargetMode="External"/><Relationship Id="rId54" Type="http://schemas.openxmlformats.org/officeDocument/2006/relationships/hyperlink" Target="http://de.wikipedia.org/wiki/Transpiration" TargetMode="External"/><Relationship Id="rId62" Type="http://schemas.openxmlformats.org/officeDocument/2006/relationships/hyperlink" Target="http://de.wikipedia.org/wiki/Wahrnehmung" TargetMode="External"/><Relationship Id="rId70" Type="http://schemas.openxmlformats.org/officeDocument/2006/relationships/hyperlink" Target="http://de.wikipedia.org/wiki/Evozierte_Potentiale" TargetMode="External"/><Relationship Id="rId75" Type="http://schemas.openxmlformats.org/officeDocument/2006/relationships/hyperlink" Target="http://de.wikipedia.org/wiki/Perkutane_endoskopische_Gastrostomie" TargetMode="External"/><Relationship Id="rId83" Type="http://schemas.openxmlformats.org/officeDocument/2006/relationships/hyperlink" Target="http://de.wikipedia.org/wiki/Patientenverf%C3%BCgung" TargetMode="External"/><Relationship Id="rId88" Type="http://schemas.openxmlformats.org/officeDocument/2006/relationships/hyperlink" Target="http://de.wikipedia.org/wiki/Nervus_medianus" TargetMode="External"/><Relationship Id="rId91" Type="http://schemas.openxmlformats.org/officeDocument/2006/relationships/hyperlink" Target="http://de.wikipedia.org/wiki/Hirn%C3%B6dem" TargetMode="External"/><Relationship Id="rId96" Type="http://schemas.openxmlformats.org/officeDocument/2006/relationships/hyperlink" Target="http://de.wikipedia.org/w/index.php?title=Apallisches_Syndrom&amp;action=edit&amp;section=11" TargetMode="External"/><Relationship Id="rId1" Type="http://schemas.openxmlformats.org/officeDocument/2006/relationships/notesMaster" Target="../notesMasters/notesMaster1.xml"/><Relationship Id="rId6" Type="http://schemas.openxmlformats.org/officeDocument/2006/relationships/hyperlink" Target="http://de.wikipedia.org/wiki/Gehirn" TargetMode="External"/><Relationship Id="rId15" Type="http://schemas.openxmlformats.org/officeDocument/2006/relationships/hyperlink" Target="http://de.wikipedia.org/wiki/Umwelt" TargetMode="External"/><Relationship Id="rId23" Type="http://schemas.openxmlformats.org/officeDocument/2006/relationships/hyperlink" Target="http://de.wikipedia.org/wiki/Hypothalamus" TargetMode="External"/><Relationship Id="rId28" Type="http://schemas.openxmlformats.org/officeDocument/2006/relationships/hyperlink" Target="http://de.wikipedia.org/wiki/Patient" TargetMode="External"/><Relationship Id="rId36" Type="http://schemas.openxmlformats.org/officeDocument/2006/relationships/hyperlink" Target="http://de.wikipedia.org/wiki/Schlaganfall" TargetMode="External"/><Relationship Id="rId49" Type="http://schemas.openxmlformats.org/officeDocument/2006/relationships/hyperlink" Target="http://de.wikipedia.org/wiki/Koma" TargetMode="External"/><Relationship Id="rId57" Type="http://schemas.openxmlformats.org/officeDocument/2006/relationships/hyperlink" Target="http://de.wikipedia.org/wiki/Medikament" TargetMode="External"/><Relationship Id="rId10" Type="http://schemas.openxmlformats.org/officeDocument/2006/relationships/hyperlink" Target="http://de.wikipedia.org/wiki/Bewusstsein" TargetMode="External"/><Relationship Id="rId31" Type="http://schemas.openxmlformats.org/officeDocument/2006/relationships/hyperlink" Target="http://de.wikipedia.org/w/index.php?title=Apallisches_Syndrom&amp;action=edit&amp;section=3" TargetMode="External"/><Relationship Id="rId44" Type="http://schemas.openxmlformats.org/officeDocument/2006/relationships/hyperlink" Target="http://de.wikipedia.org/wiki/Telencephalon" TargetMode="External"/><Relationship Id="rId52" Type="http://schemas.openxmlformats.org/officeDocument/2006/relationships/hyperlink" Target="http://de.wikipedia.org/wiki/Myoklonie" TargetMode="External"/><Relationship Id="rId60" Type="http://schemas.openxmlformats.org/officeDocument/2006/relationships/hyperlink" Target="http://de.wikipedia.org/wiki/Gesicht" TargetMode="External"/><Relationship Id="rId65" Type="http://schemas.openxmlformats.org/officeDocument/2006/relationships/hyperlink" Target="http://de.wikipedia.org/wiki/Tetraspastik" TargetMode="External"/><Relationship Id="rId73" Type="http://schemas.openxmlformats.org/officeDocument/2006/relationships/hyperlink" Target="http://de.wikipedia.org/wiki/Medizinische_Rehabilitation" TargetMode="External"/><Relationship Id="rId78" Type="http://schemas.openxmlformats.org/officeDocument/2006/relationships/hyperlink" Target="http://de.wikipedia.org/wiki/Logop%C3%A4die" TargetMode="External"/><Relationship Id="rId81" Type="http://schemas.openxmlformats.org/officeDocument/2006/relationships/hyperlink" Target="http://de.wikipedia.org/wiki/Ergotherapie" TargetMode="External"/><Relationship Id="rId86" Type="http://schemas.openxmlformats.org/officeDocument/2006/relationships/hyperlink" Target="http://de.wikipedia.org/w/index.php?title=Apallisches_Syndrom&amp;action=edit&amp;section=8" TargetMode="External"/><Relationship Id="rId94" Type="http://schemas.openxmlformats.org/officeDocument/2006/relationships/hyperlink" Target="http://de.wikipedia.org/w/index.php?title=Apallisches_Syndrom&amp;action=edit&amp;section=9" TargetMode="External"/><Relationship Id="rId4" Type="http://schemas.openxmlformats.org/officeDocument/2006/relationships/hyperlink" Target="http://www.dimdi.de/dynamic/de/klassi/diagnosen/icd10/htmlamtl2006/fr-icd.htm" TargetMode="External"/><Relationship Id="rId9" Type="http://schemas.openxmlformats.org/officeDocument/2006/relationships/hyperlink" Target="http://de.wikipedia.org/wiki/R%C3%BCckenmark" TargetMode="External"/><Relationship Id="rId13" Type="http://schemas.openxmlformats.org/officeDocument/2006/relationships/hyperlink" Target="http://de.wikipedia.org/w/index.php?title=Apallisches_Syndrom&amp;action=edit&amp;section=1" TargetMode="External"/><Relationship Id="rId18" Type="http://schemas.openxmlformats.org/officeDocument/2006/relationships/hyperlink" Target="http://de.wikipedia.org/wiki/Sprache" TargetMode="External"/><Relationship Id="rId39" Type="http://schemas.openxmlformats.org/officeDocument/2006/relationships/hyperlink" Target="http://de.wikipedia.org/wiki/Hirntum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Tx/>
              <a:buChar char="-"/>
            </a:pPr>
            <a:r>
              <a:rPr lang="de-DE" baseline="0" dirty="0" smtClean="0"/>
              <a:t>Allokation von Ressourcen, Fehl-Verteilung</a:t>
            </a:r>
          </a:p>
          <a:p>
            <a:pPr marL="285750" indent="-285750">
              <a:buFontTx/>
              <a:buChar char="-"/>
            </a:pPr>
            <a:r>
              <a:rPr lang="de-DE" baseline="0" dirty="0" smtClean="0"/>
              <a:t>Übertherapie, oftmals aber doch in </a:t>
            </a:r>
            <a:r>
              <a:rPr lang="de-DE" baseline="0" dirty="0" err="1" smtClean="0"/>
              <a:t>dubio</a:t>
            </a:r>
            <a:r>
              <a:rPr lang="de-DE" baseline="0" dirty="0" smtClean="0"/>
              <a:t> pro </a:t>
            </a:r>
            <a:r>
              <a:rPr lang="de-DE" baseline="0" dirty="0" err="1" smtClean="0"/>
              <a:t>vita</a:t>
            </a:r>
            <a:r>
              <a:rPr lang="de-DE" baseline="0" dirty="0" smtClean="0"/>
              <a:t>-Therapie, wo Zweifel mehr als angebracht sind, ob der Patient das überhaupt wollte</a:t>
            </a:r>
          </a:p>
          <a:p>
            <a:pPr marL="285750" indent="-285750">
              <a:buFontTx/>
              <a:buChar char="-"/>
            </a:pPr>
            <a:r>
              <a:rPr lang="de-DE" baseline="0" dirty="0" smtClean="0"/>
              <a:t>Fortgeschrittener Demenz  -  HSM, Herzkatheter, Intensivtherapie…</a:t>
            </a:r>
          </a:p>
          <a:p>
            <a:pPr marL="285750" indent="-285750">
              <a:buFontTx/>
              <a:buChar char="-"/>
            </a:pPr>
            <a:r>
              <a:rPr lang="de-DE" baseline="0" dirty="0" smtClean="0"/>
              <a:t>Beispiel nicht nur aus der ITS; </a:t>
            </a:r>
          </a:p>
          <a:p>
            <a:pPr marL="285750" indent="-285750">
              <a:buFontTx/>
              <a:buChar char="-"/>
            </a:pPr>
            <a:r>
              <a:rPr lang="de-DE" baseline="0" dirty="0" smtClean="0"/>
              <a:t>HNO-Kind versus </a:t>
            </a:r>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1</a:t>
            </a:fld>
            <a:endParaRPr lang="de-DE" altLang="de-DE"/>
          </a:p>
        </p:txBody>
      </p:sp>
    </p:spTree>
    <p:extLst>
      <p:ext uri="{BB962C8B-B14F-4D97-AF65-F5344CB8AC3E}">
        <p14:creationId xmlns:p14="http://schemas.microsoft.com/office/powerpoint/2010/main" val="180929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22</a:t>
            </a:fld>
            <a:endParaRPr lang="de-DE" altLang="de-DE"/>
          </a:p>
        </p:txBody>
      </p:sp>
    </p:spTree>
    <p:extLst>
      <p:ext uri="{BB962C8B-B14F-4D97-AF65-F5344CB8AC3E}">
        <p14:creationId xmlns:p14="http://schemas.microsoft.com/office/powerpoint/2010/main" val="372875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24</a:t>
            </a:fld>
            <a:endParaRPr lang="de-DE" altLang="de-DE"/>
          </a:p>
        </p:txBody>
      </p:sp>
    </p:spTree>
    <p:extLst>
      <p:ext uri="{BB962C8B-B14F-4D97-AF65-F5344CB8AC3E}">
        <p14:creationId xmlns:p14="http://schemas.microsoft.com/office/powerpoint/2010/main" val="346479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29</a:t>
            </a:fld>
            <a:endParaRPr lang="de-DE" altLang="de-DE"/>
          </a:p>
        </p:txBody>
      </p:sp>
    </p:spTree>
    <p:extLst>
      <p:ext uri="{BB962C8B-B14F-4D97-AF65-F5344CB8AC3E}">
        <p14:creationId xmlns:p14="http://schemas.microsoft.com/office/powerpoint/2010/main" val="207522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2</a:t>
            </a:fld>
            <a:endParaRPr lang="de-DE" altLang="de-DE"/>
          </a:p>
        </p:txBody>
      </p:sp>
    </p:spTree>
    <p:extLst>
      <p:ext uri="{BB962C8B-B14F-4D97-AF65-F5344CB8AC3E}">
        <p14:creationId xmlns:p14="http://schemas.microsoft.com/office/powerpoint/2010/main" val="160162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itchFamily="4" charset="-128"/>
            </a:endParaRP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4" charset="0"/>
                <a:ea typeface="ＭＳ Ｐゴシック" pitchFamily="4" charset="-128"/>
              </a:defRPr>
            </a:lvl1pPr>
            <a:lvl2pPr marL="37931725" indent="-37474525">
              <a:defRPr sz="1200">
                <a:solidFill>
                  <a:schemeClr val="tx1"/>
                </a:solidFill>
                <a:latin typeface="Calibri" pitchFamily="4" charset="0"/>
                <a:ea typeface="ＭＳ Ｐゴシック" pitchFamily="4" charset="-128"/>
              </a:defRPr>
            </a:lvl2pPr>
            <a:lvl3pPr marL="1143000" indent="-228600">
              <a:defRPr sz="1200">
                <a:solidFill>
                  <a:schemeClr val="tx1"/>
                </a:solidFill>
                <a:latin typeface="Calibri" pitchFamily="4" charset="0"/>
                <a:ea typeface="ＭＳ Ｐゴシック" pitchFamily="4" charset="-128"/>
              </a:defRPr>
            </a:lvl3pPr>
            <a:lvl4pPr marL="1600200" indent="-228600">
              <a:defRPr sz="1200">
                <a:solidFill>
                  <a:schemeClr val="tx1"/>
                </a:solidFill>
                <a:latin typeface="Calibri" pitchFamily="4" charset="0"/>
                <a:ea typeface="ＭＳ Ｐゴシック" pitchFamily="4" charset="-128"/>
              </a:defRPr>
            </a:lvl4pPr>
            <a:lvl5pPr marL="2057400" indent="-228600">
              <a:defRPr sz="1200">
                <a:solidFill>
                  <a:schemeClr val="tx1"/>
                </a:solidFill>
                <a:latin typeface="Calibri" pitchFamily="4" charset="0"/>
                <a:ea typeface="ＭＳ Ｐゴシック" pitchFamily="4" charset="-128"/>
              </a:defRPr>
            </a:lvl5pPr>
            <a:lvl6pPr marL="25146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6pPr>
            <a:lvl7pPr marL="29718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7pPr>
            <a:lvl8pPr marL="34290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8pPr>
            <a:lvl9pPr marL="38862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9pPr>
          </a:lstStyle>
          <a:p>
            <a:fld id="{818DE47B-12BC-49C9-9353-46BBDC194800}" type="slidenum">
              <a:rPr lang="de-DE" altLang="de-DE" smtClean="0"/>
              <a:pPr/>
              <a:t>3</a:t>
            </a:fld>
            <a:endParaRPr lang="de-DE" altLang="de-DE" smtClean="0"/>
          </a:p>
        </p:txBody>
      </p:sp>
    </p:spTree>
    <p:extLst>
      <p:ext uri="{BB962C8B-B14F-4D97-AF65-F5344CB8AC3E}">
        <p14:creationId xmlns:p14="http://schemas.microsoft.com/office/powerpoint/2010/main" val="215088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4" charset="0"/>
                <a:ea typeface="ＭＳ Ｐゴシック" pitchFamily="4" charset="-128"/>
              </a:defRPr>
            </a:lvl1pPr>
            <a:lvl2pPr marL="37931725" indent="-37474525">
              <a:defRPr sz="1200">
                <a:solidFill>
                  <a:schemeClr val="tx1"/>
                </a:solidFill>
                <a:latin typeface="Calibri" pitchFamily="4" charset="0"/>
                <a:ea typeface="ＭＳ Ｐゴシック" pitchFamily="4" charset="-128"/>
              </a:defRPr>
            </a:lvl2pPr>
            <a:lvl3pPr marL="1143000" indent="-228600">
              <a:defRPr sz="1200">
                <a:solidFill>
                  <a:schemeClr val="tx1"/>
                </a:solidFill>
                <a:latin typeface="Calibri" pitchFamily="4" charset="0"/>
                <a:ea typeface="ＭＳ Ｐゴシック" pitchFamily="4" charset="-128"/>
              </a:defRPr>
            </a:lvl3pPr>
            <a:lvl4pPr marL="1600200" indent="-228600">
              <a:defRPr sz="1200">
                <a:solidFill>
                  <a:schemeClr val="tx1"/>
                </a:solidFill>
                <a:latin typeface="Calibri" pitchFamily="4" charset="0"/>
                <a:ea typeface="ＭＳ Ｐゴシック" pitchFamily="4" charset="-128"/>
              </a:defRPr>
            </a:lvl4pPr>
            <a:lvl5pPr marL="2057400" indent="-228600">
              <a:defRPr sz="1200">
                <a:solidFill>
                  <a:schemeClr val="tx1"/>
                </a:solidFill>
                <a:latin typeface="Calibri" pitchFamily="4" charset="0"/>
                <a:ea typeface="ＭＳ Ｐゴシック" pitchFamily="4" charset="-128"/>
              </a:defRPr>
            </a:lvl5pPr>
            <a:lvl6pPr marL="25146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6pPr>
            <a:lvl7pPr marL="29718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7pPr>
            <a:lvl8pPr marL="34290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8pPr>
            <a:lvl9pPr marL="38862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9pPr>
          </a:lstStyle>
          <a:p>
            <a:fld id="{A888F421-2B16-411C-9861-024B5264A231}" type="slidenum">
              <a:rPr lang="de-DE" altLang="de-DE" smtClean="0">
                <a:latin typeface="Arial" charset="0"/>
              </a:rPr>
              <a:pPr/>
              <a:t>4</a:t>
            </a:fld>
            <a:endParaRPr lang="de-DE" altLang="de-DE" smtClean="0">
              <a:latin typeface="Arial" charset="0"/>
            </a:endParaRPr>
          </a:p>
        </p:txBody>
      </p:sp>
      <p:sp>
        <p:nvSpPr>
          <p:cNvPr id="51203"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p>
            <a:pPr eaLnBrk="1" hangingPunct="1">
              <a:buFontTx/>
              <a:buNone/>
            </a:pPr>
            <a:r>
              <a:rPr lang="de-DE" altLang="de-DE" sz="900" dirty="0" smtClean="0">
                <a:latin typeface="Arial" charset="0"/>
                <a:ea typeface="ＭＳ Ｐゴシック" pitchFamily="4" charset="-128"/>
              </a:rPr>
              <a:t>Allokation von Mitteln</a:t>
            </a:r>
          </a:p>
          <a:p>
            <a:pPr eaLnBrk="1" hangingPunct="1">
              <a:buFontTx/>
              <a:buNone/>
            </a:pPr>
            <a:r>
              <a:rPr lang="de-DE" altLang="de-DE" sz="900" dirty="0" smtClean="0">
                <a:latin typeface="Arial" charset="0"/>
                <a:ea typeface="ＭＳ Ｐゴシック" pitchFamily="4" charset="-128"/>
              </a:rPr>
              <a:t> </a:t>
            </a:r>
          </a:p>
          <a:p>
            <a:pPr eaLnBrk="1" hangingPunct="1">
              <a:buFontTx/>
              <a:buChar char="•"/>
            </a:pPr>
            <a:r>
              <a:rPr lang="de-DE" altLang="de-DE" sz="1000" dirty="0" smtClean="0">
                <a:latin typeface="Arial" charset="0"/>
                <a:ea typeface="ＭＳ Ｐゴシック" pitchFamily="4" charset="-128"/>
              </a:rPr>
              <a:t>In Deutschland leben mindestens 10.000 Patienten im  persistent vegetative </a:t>
            </a:r>
            <a:r>
              <a:rPr lang="de-DE" altLang="de-DE" sz="1000" dirty="0" err="1" smtClean="0">
                <a:latin typeface="Arial" charset="0"/>
                <a:ea typeface="ＭＳ Ｐゴシック" pitchFamily="4" charset="-128"/>
              </a:rPr>
              <a:t>state</a:t>
            </a:r>
            <a:r>
              <a:rPr lang="de-DE" altLang="de-DE" sz="1000" dirty="0" smtClean="0">
                <a:latin typeface="Arial" charset="0"/>
                <a:ea typeface="ＭＳ Ｐゴシック" pitchFamily="4" charset="-128"/>
              </a:rPr>
              <a:t> (PVS)</a:t>
            </a:r>
          </a:p>
          <a:p>
            <a:pPr eaLnBrk="1" hangingPunct="1">
              <a:buFontTx/>
              <a:buChar char="•"/>
            </a:pPr>
            <a:r>
              <a:rPr lang="de-DE" altLang="de-DE" sz="1000" dirty="0" smtClean="0">
                <a:latin typeface="Arial" charset="0"/>
                <a:ea typeface="ＭＳ Ｐゴシック" pitchFamily="4" charset="-128"/>
              </a:rPr>
              <a:t> </a:t>
            </a:r>
            <a:r>
              <a:rPr lang="de-DE" altLang="de-DE" sz="1000" b="1" dirty="0" smtClean="0">
                <a:latin typeface="Arial" charset="0"/>
                <a:ea typeface="ＭＳ Ｐゴシック" pitchFamily="4" charset="-128"/>
              </a:rPr>
              <a:t>PVS – </a:t>
            </a:r>
            <a:r>
              <a:rPr lang="de-DE" altLang="de-DE" sz="1000" b="1" dirty="0" err="1" smtClean="0">
                <a:latin typeface="Arial" charset="0"/>
                <a:ea typeface="ＭＳ Ｐゴシック" pitchFamily="4" charset="-128"/>
              </a:rPr>
              <a:t>Apallisches</a:t>
            </a:r>
            <a:r>
              <a:rPr lang="de-DE" altLang="de-DE" sz="1000" b="1" dirty="0" smtClean="0">
                <a:latin typeface="Arial" charset="0"/>
                <a:ea typeface="ＭＳ Ｐゴシック" pitchFamily="4" charset="-128"/>
              </a:rPr>
              <a:t> Syndrom</a:t>
            </a:r>
            <a:r>
              <a:rPr lang="de-DE" altLang="de-DE" sz="1000" dirty="0" smtClean="0">
                <a:latin typeface="Arial" charset="0"/>
                <a:ea typeface="ＭＳ Ｐゴシック" pitchFamily="4" charset="-128"/>
              </a:rPr>
              <a:t>: Bei traumatischer Ursache (insbesondere bei Jüngeren) gibt eine Behandlungsfrist von 12 Monaten,   bei PVS durch Hypoxie von etwa 3 Monaten eine sehr hohe Sicherheit bezüglich der Beurteilung der Gesamtprognose! Nach diesen Zeitfenstern ist mit einer substantiellen Besserung kaum mehr zu rechnen!</a:t>
            </a:r>
          </a:p>
          <a:p>
            <a:pPr eaLnBrk="1" hangingPunct="1">
              <a:buFontTx/>
              <a:buChar char="•"/>
            </a:pPr>
            <a:endParaRPr lang="de-DE" altLang="de-DE" sz="1000" b="1" dirty="0" smtClean="0">
              <a:latin typeface="Arial" charset="0"/>
              <a:ea typeface="ＭＳ Ｐゴシック" pitchFamily="4" charset="-128"/>
            </a:endParaRPr>
          </a:p>
          <a:p>
            <a:pPr eaLnBrk="1" hangingPunct="1">
              <a:buFontTx/>
              <a:buNone/>
            </a:pPr>
            <a:r>
              <a:rPr lang="de-DE" altLang="de-DE" sz="800" b="1" dirty="0" err="1" smtClean="0">
                <a:latin typeface="Arial" charset="0"/>
                <a:ea typeface="ＭＳ Ｐゴシック" pitchFamily="4" charset="-128"/>
              </a:rPr>
              <a:t>Apallisches</a:t>
            </a:r>
            <a:r>
              <a:rPr lang="de-DE" altLang="de-DE" sz="800" b="1" dirty="0" smtClean="0">
                <a:latin typeface="Arial" charset="0"/>
                <a:ea typeface="ＭＳ Ｐゴシック" pitchFamily="4" charset="-128"/>
              </a:rPr>
              <a:t> Syndrom</a:t>
            </a:r>
          </a:p>
          <a:p>
            <a:pPr eaLnBrk="1" hangingPunct="1">
              <a:lnSpc>
                <a:spcPct val="80000"/>
              </a:lnSpc>
            </a:pPr>
            <a:r>
              <a:rPr lang="de-DE" altLang="de-DE" sz="800" b="1" dirty="0" smtClean="0">
                <a:latin typeface="Arial" charset="0"/>
                <a:ea typeface="ＭＳ Ｐゴシック" pitchFamily="4" charset="-128"/>
              </a:rPr>
              <a:t>aus Wikipedia, der freien Enzyklopädie</a:t>
            </a:r>
          </a:p>
          <a:p>
            <a:pPr eaLnBrk="1" hangingPunct="1">
              <a:lnSpc>
                <a:spcPct val="80000"/>
              </a:lnSpc>
            </a:pP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Klassifikation nach </a:t>
            </a:r>
            <a:r>
              <a:rPr lang="de-DE" altLang="de-DE" sz="800" b="1" dirty="0" smtClean="0">
                <a:latin typeface="Arial" charset="0"/>
                <a:ea typeface="ＭＳ Ｐゴシック" pitchFamily="4" charset="-128"/>
                <a:hlinkClick r:id="rId3" tooltip="Internationale statistische Klassifikation der Krankheiten und verwandter Gesundheitsprobleme"/>
              </a:rPr>
              <a:t>ICD-10</a:t>
            </a:r>
            <a:r>
              <a:rPr lang="de-DE" altLang="de-DE" sz="800" dirty="0" smtClean="0">
                <a:latin typeface="Arial" charset="0"/>
                <a:ea typeface="ＭＳ Ｐゴシック" pitchFamily="4" charset="-128"/>
              </a:rPr>
              <a:t>G93.80Apallisches Syndrom</a:t>
            </a:r>
            <a:r>
              <a:rPr lang="de-DE" altLang="de-DE" sz="800" dirty="0" smtClean="0">
                <a:latin typeface="Arial" charset="0"/>
                <a:ea typeface="ＭＳ Ｐゴシック" pitchFamily="4" charset="-128"/>
                <a:hlinkClick r:id="rId4"/>
              </a:rPr>
              <a:t>ICD-10 online (WHO-Version 2006)</a:t>
            </a:r>
            <a:r>
              <a:rPr lang="de-DE" altLang="de-DE" sz="800" dirty="0" smtClean="0">
                <a:latin typeface="Arial" charset="0"/>
                <a:ea typeface="ＭＳ Ｐゴシック" pitchFamily="4" charset="-128"/>
              </a:rPr>
              <a:t>Das </a:t>
            </a:r>
            <a:r>
              <a:rPr lang="de-DE" altLang="de-DE" sz="800" b="1" dirty="0" err="1" smtClean="0">
                <a:latin typeface="Arial" charset="0"/>
                <a:ea typeface="ＭＳ Ｐゴシック" pitchFamily="4" charset="-128"/>
              </a:rPr>
              <a:t>Apallische</a:t>
            </a:r>
            <a:r>
              <a:rPr lang="de-DE" altLang="de-DE" sz="800" b="1" dirty="0" smtClean="0">
                <a:latin typeface="Arial" charset="0"/>
                <a:ea typeface="ＭＳ Ｐゴシック" pitchFamily="4" charset="-128"/>
              </a:rPr>
              <a:t> Syndrom</a:t>
            </a:r>
            <a:r>
              <a:rPr lang="de-DE" altLang="de-DE" sz="800" dirty="0" smtClean="0">
                <a:latin typeface="Arial" charset="0"/>
                <a:ea typeface="ＭＳ Ｐゴシック" pitchFamily="4" charset="-128"/>
              </a:rPr>
              <a:t> ist ein Krankheitsbild in der </a:t>
            </a:r>
            <a:r>
              <a:rPr lang="de-DE" altLang="de-DE" sz="800" dirty="0" smtClean="0">
                <a:latin typeface="Arial" charset="0"/>
                <a:ea typeface="ＭＳ Ｐゴシック" pitchFamily="4" charset="-128"/>
                <a:hlinkClick r:id="rId5" tooltip="Neurologie"/>
              </a:rPr>
              <a:t>Neurologie</a:t>
            </a:r>
            <a:r>
              <a:rPr lang="de-DE" altLang="de-DE" sz="800" dirty="0" smtClean="0">
                <a:latin typeface="Arial" charset="0"/>
                <a:ea typeface="ＭＳ Ｐゴシック" pitchFamily="4" charset="-128"/>
              </a:rPr>
              <a:t>, das durch schwerste Schädigung des </a:t>
            </a:r>
            <a:r>
              <a:rPr lang="de-DE" altLang="de-DE" sz="800" dirty="0" smtClean="0">
                <a:latin typeface="Arial" charset="0"/>
                <a:ea typeface="ＭＳ Ｐゴシック" pitchFamily="4" charset="-128"/>
                <a:hlinkClick r:id="rId6" tooltip="Gehirn"/>
              </a:rPr>
              <a:t>Gehirns</a:t>
            </a:r>
            <a:r>
              <a:rPr lang="de-DE" altLang="de-DE" sz="800" dirty="0" smtClean="0">
                <a:latin typeface="Arial" charset="0"/>
                <a:ea typeface="ＭＳ Ｐゴシック" pitchFamily="4" charset="-128"/>
              </a:rPr>
              <a:t> hervorgerufen wird. Dabei kommt es zu einem funktionellen Ausfall der gesamten Großhirnfunktion oder größerer Teile, während Funktionen von </a:t>
            </a:r>
            <a:r>
              <a:rPr lang="de-DE" altLang="de-DE" sz="800" dirty="0" smtClean="0">
                <a:latin typeface="Arial" charset="0"/>
                <a:ea typeface="ＭＳ Ｐゴシック" pitchFamily="4" charset="-128"/>
                <a:hlinkClick r:id="rId7" tooltip="Zwischenhirn"/>
              </a:rPr>
              <a:t>Zwischenhirn</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8" tooltip="Hirnstamm"/>
              </a:rPr>
              <a:t>Hirnstamm</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9" tooltip="Rückenmark"/>
              </a:rPr>
              <a:t>Rückenmark</a:t>
            </a:r>
            <a:r>
              <a:rPr lang="de-DE" altLang="de-DE" sz="800" dirty="0" smtClean="0">
                <a:latin typeface="Arial" charset="0"/>
                <a:ea typeface="ＭＳ Ｐゴシック" pitchFamily="4" charset="-128"/>
              </a:rPr>
              <a:t> erhalten bleiben. Dadurch wirken die Betroffenen wach, haben aber aller Wahrscheinlichkeit nach kein </a:t>
            </a:r>
            <a:r>
              <a:rPr lang="de-DE" altLang="de-DE" sz="800" dirty="0" smtClean="0">
                <a:latin typeface="Arial" charset="0"/>
                <a:ea typeface="ＭＳ Ｐゴシック" pitchFamily="4" charset="-128"/>
                <a:hlinkClick r:id="rId10" tooltip="Bewusstsein"/>
              </a:rPr>
              <a:t>Bewusstsein</a:t>
            </a:r>
            <a:r>
              <a:rPr lang="de-DE" altLang="de-DE" sz="800" dirty="0" smtClean="0">
                <a:latin typeface="Arial" charset="0"/>
                <a:ea typeface="ＭＳ Ｐゴシック" pitchFamily="4" charset="-128"/>
              </a:rPr>
              <a:t> und nur sehr begrenzte Möglichkeiten der </a:t>
            </a:r>
            <a:r>
              <a:rPr lang="de-DE" altLang="de-DE" sz="800" dirty="0" smtClean="0">
                <a:latin typeface="Arial" charset="0"/>
                <a:ea typeface="ＭＳ Ｐゴシック" pitchFamily="4" charset="-128"/>
                <a:hlinkClick r:id="rId11" tooltip="Kommunikation"/>
              </a:rPr>
              <a:t>Kommunikation</a:t>
            </a:r>
            <a:r>
              <a:rPr lang="de-DE" altLang="de-DE" sz="800" dirty="0" smtClean="0">
                <a:latin typeface="Arial" charset="0"/>
                <a:ea typeface="ＭＳ Ｐゴシック" pitchFamily="4" charset="-128"/>
              </a:rPr>
              <a:t> (z. B. durch Konzepte wie die </a:t>
            </a:r>
            <a:r>
              <a:rPr lang="de-DE" altLang="de-DE" sz="800" dirty="0" smtClean="0">
                <a:latin typeface="Arial" charset="0"/>
                <a:ea typeface="ＭＳ Ｐゴシック" pitchFamily="4" charset="-128"/>
                <a:hlinkClick r:id="rId12" tooltip="Basale Stimulation"/>
              </a:rPr>
              <a:t>Basale Stimulation</a:t>
            </a:r>
            <a:r>
              <a:rPr lang="de-DE" altLang="de-DE" sz="800" dirty="0" smtClean="0">
                <a:latin typeface="Arial" charset="0"/>
                <a:ea typeface="ＭＳ Ｐゴシック" pitchFamily="4" charset="-128"/>
              </a:rPr>
              <a:t>) mit ihrer Umwelt. In Deutschland wird von wenigstens 10.000 Betroffenen ausgegangen.</a:t>
            </a:r>
          </a:p>
          <a:p>
            <a:pPr eaLnBrk="1" hangingPunct="1">
              <a:lnSpc>
                <a:spcPct val="80000"/>
              </a:lnSpc>
            </a:pPr>
            <a:r>
              <a:rPr lang="de-DE" altLang="de-DE" sz="800" dirty="0" smtClean="0">
                <a:latin typeface="Arial" charset="0"/>
                <a:ea typeface="ＭＳ Ｐゴシック" pitchFamily="4" charset="-128"/>
              </a:rPr>
              <a:t>Weitgehende Synonyme sind </a:t>
            </a:r>
            <a:r>
              <a:rPr lang="de-DE" altLang="de-DE" sz="800" b="1" dirty="0" smtClean="0">
                <a:latin typeface="Arial" charset="0"/>
                <a:ea typeface="ＭＳ Ｐゴシック" pitchFamily="4" charset="-128"/>
              </a:rPr>
              <a:t>Wachkoma</a:t>
            </a:r>
            <a:r>
              <a:rPr lang="de-DE" altLang="de-DE" sz="800" dirty="0" smtClean="0">
                <a:latin typeface="Arial" charset="0"/>
                <a:ea typeface="ＭＳ Ｐゴシック" pitchFamily="4" charset="-128"/>
              </a:rPr>
              <a:t> (lat. </a:t>
            </a:r>
            <a:r>
              <a:rPr lang="de-DE" altLang="de-DE" sz="800" i="1" dirty="0" err="1" smtClean="0">
                <a:latin typeface="Arial" charset="0"/>
                <a:ea typeface="ＭＳ Ｐゴシック" pitchFamily="4" charset="-128"/>
              </a:rPr>
              <a:t>Coma</a:t>
            </a:r>
            <a:r>
              <a:rPr lang="de-DE" altLang="de-DE" sz="800" i="1" dirty="0" smtClean="0">
                <a:latin typeface="Arial" charset="0"/>
                <a:ea typeface="ＭＳ Ｐゴシック" pitchFamily="4" charset="-128"/>
              </a:rPr>
              <a:t> vigile</a:t>
            </a:r>
            <a:r>
              <a:rPr lang="de-DE" altLang="de-DE" sz="800" dirty="0" smtClean="0">
                <a:latin typeface="Arial" charset="0"/>
                <a:ea typeface="ＭＳ Ｐゴシック" pitchFamily="4" charset="-128"/>
              </a:rPr>
              <a:t>) und </a:t>
            </a:r>
            <a:r>
              <a:rPr lang="de-DE" altLang="de-DE" sz="800" b="1" dirty="0" err="1" smtClean="0">
                <a:latin typeface="Arial" charset="0"/>
                <a:ea typeface="ＭＳ Ｐゴシック" pitchFamily="4" charset="-128"/>
              </a:rPr>
              <a:t>Lucid</a:t>
            </a:r>
            <a:r>
              <a:rPr lang="de-DE" altLang="de-DE" sz="800" b="1" dirty="0" smtClean="0">
                <a:latin typeface="Arial" charset="0"/>
                <a:ea typeface="ＭＳ Ｐゴシック" pitchFamily="4" charset="-128"/>
              </a:rPr>
              <a:t> Stupor</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Definition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13" tooltip="Abschnitt bearbeiten: Definition"/>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Durch die </a:t>
            </a:r>
            <a:r>
              <a:rPr lang="de-DE" altLang="de-DE" sz="800" i="1" dirty="0" smtClean="0">
                <a:latin typeface="Arial" charset="0"/>
                <a:ea typeface="ＭＳ Ｐゴシック" pitchFamily="4" charset="-128"/>
              </a:rPr>
              <a:t>Multi-Society-Task-Force on PVS</a:t>
            </a:r>
            <a:r>
              <a:rPr lang="de-DE" altLang="de-DE" sz="800" dirty="0" smtClean="0">
                <a:latin typeface="Arial" charset="0"/>
                <a:ea typeface="ＭＳ Ｐゴシック" pitchFamily="4" charset="-128"/>
              </a:rPr>
              <a:t> wurden 1994 </a:t>
            </a:r>
            <a:r>
              <a:rPr lang="de-DE" altLang="de-DE" sz="800" dirty="0" smtClean="0">
                <a:latin typeface="Arial" charset="0"/>
                <a:ea typeface="ＭＳ Ｐゴシック" pitchFamily="4" charset="-128"/>
                <a:hlinkClick r:id="rId14" tooltip="Diagnose"/>
              </a:rPr>
              <a:t>diagnostische</a:t>
            </a:r>
            <a:r>
              <a:rPr lang="de-DE" altLang="de-DE" sz="800" dirty="0" smtClean="0">
                <a:latin typeface="Arial" charset="0"/>
                <a:ea typeface="ＭＳ Ｐゴシック" pitchFamily="4" charset="-128"/>
              </a:rPr>
              <a:t> Kriterien für das Wachkoma definiert:</a:t>
            </a:r>
          </a:p>
          <a:p>
            <a:pPr eaLnBrk="1" hangingPunct="1">
              <a:lnSpc>
                <a:spcPct val="80000"/>
              </a:lnSpc>
            </a:pPr>
            <a:r>
              <a:rPr lang="de-DE" altLang="de-DE" sz="800" dirty="0" smtClean="0">
                <a:latin typeface="Arial" charset="0"/>
                <a:ea typeface="ＭＳ Ｐゴシック" pitchFamily="4" charset="-128"/>
              </a:rPr>
              <a:t>vollständiger Verlust von </a:t>
            </a:r>
            <a:r>
              <a:rPr lang="de-DE" altLang="de-DE" sz="800" dirty="0" smtClean="0">
                <a:latin typeface="Arial" charset="0"/>
                <a:ea typeface="ＭＳ Ｐゴシック" pitchFamily="4" charset="-128"/>
                <a:hlinkClick r:id="rId10" tooltip="Bewusstsein"/>
              </a:rPr>
              <a:t>Bewusstsein</a:t>
            </a:r>
            <a:r>
              <a:rPr lang="de-DE" altLang="de-DE" sz="800" dirty="0" smtClean="0">
                <a:latin typeface="Arial" charset="0"/>
                <a:ea typeface="ＭＳ Ｐゴシック" pitchFamily="4" charset="-128"/>
              </a:rPr>
              <a:t> über sich selbst oder die </a:t>
            </a:r>
            <a:r>
              <a:rPr lang="de-DE" altLang="de-DE" sz="800" dirty="0" smtClean="0">
                <a:latin typeface="Arial" charset="0"/>
                <a:ea typeface="ＭＳ Ｐゴシック" pitchFamily="4" charset="-128"/>
                <a:hlinkClick r:id="rId15" tooltip="Umwelt"/>
              </a:rPr>
              <a:t>Umwelt</a:t>
            </a:r>
            <a:r>
              <a:rPr lang="de-DE" altLang="de-DE" sz="800" dirty="0" smtClean="0">
                <a:latin typeface="Arial" charset="0"/>
                <a:ea typeface="ＭＳ Ｐゴシック" pitchFamily="4" charset="-128"/>
              </a:rPr>
              <a:t> und die Fähigkeit zu </a:t>
            </a:r>
            <a:r>
              <a:rPr lang="de-DE" altLang="de-DE" sz="800" dirty="0" smtClean="0">
                <a:latin typeface="Arial" charset="0"/>
                <a:ea typeface="ＭＳ Ｐゴシック" pitchFamily="4" charset="-128"/>
                <a:hlinkClick r:id="rId11" tooltip="Kommunikation"/>
              </a:rPr>
              <a:t>kommunizieren</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Verlust der Fähigkeit zu </a:t>
            </a:r>
            <a:r>
              <a:rPr lang="de-DE" altLang="de-DE" sz="800" dirty="0" smtClean="0">
                <a:latin typeface="Arial" charset="0"/>
                <a:ea typeface="ＭＳ Ｐゴシック" pitchFamily="4" charset="-128"/>
                <a:hlinkClick r:id="rId16" tooltip="Freier Wille"/>
              </a:rPr>
              <a:t>willkürlichen</a:t>
            </a:r>
            <a:r>
              <a:rPr lang="de-DE" altLang="de-DE" sz="800" dirty="0" smtClean="0">
                <a:latin typeface="Arial" charset="0"/>
                <a:ea typeface="ＭＳ Ｐゴシック" pitchFamily="4" charset="-128"/>
              </a:rPr>
              <a:t> oder sinnvollen </a:t>
            </a:r>
            <a:r>
              <a:rPr lang="de-DE" altLang="de-DE" sz="800" dirty="0" smtClean="0">
                <a:latin typeface="Arial" charset="0"/>
                <a:ea typeface="ＭＳ Ｐゴシック" pitchFamily="4" charset="-128"/>
                <a:hlinkClick r:id="rId17" tooltip="Sozialverhalten"/>
              </a:rPr>
              <a:t>Verhaltensänderungen</a:t>
            </a:r>
            <a:r>
              <a:rPr lang="de-DE" altLang="de-DE" sz="800" dirty="0" smtClean="0">
                <a:latin typeface="Arial" charset="0"/>
                <a:ea typeface="ＭＳ Ｐゴシック" pitchFamily="4" charset="-128"/>
              </a:rPr>
              <a:t> infolge externer Stimulation, </a:t>
            </a:r>
          </a:p>
          <a:p>
            <a:pPr eaLnBrk="1" hangingPunct="1">
              <a:lnSpc>
                <a:spcPct val="80000"/>
              </a:lnSpc>
            </a:pPr>
            <a:r>
              <a:rPr lang="de-DE" altLang="de-DE" sz="800" dirty="0" smtClean="0">
                <a:latin typeface="Arial" charset="0"/>
                <a:ea typeface="ＭＳ Ｐゴシック" pitchFamily="4" charset="-128"/>
              </a:rPr>
              <a:t>Verlust von </a:t>
            </a:r>
            <a:r>
              <a:rPr lang="de-DE" altLang="de-DE" sz="800" dirty="0" smtClean="0">
                <a:latin typeface="Arial" charset="0"/>
                <a:ea typeface="ＭＳ Ｐゴシック" pitchFamily="4" charset="-128"/>
                <a:hlinkClick r:id="rId18" tooltip="Sprache"/>
              </a:rPr>
              <a:t>Sprachverständnis</a:t>
            </a:r>
            <a:r>
              <a:rPr lang="de-DE" altLang="de-DE" sz="800" dirty="0" smtClean="0">
                <a:latin typeface="Arial" charset="0"/>
                <a:ea typeface="ＭＳ Ｐゴシック" pitchFamily="4" charset="-128"/>
              </a:rPr>
              <a:t> und der </a:t>
            </a:r>
            <a:r>
              <a:rPr lang="de-DE" altLang="de-DE" sz="800" dirty="0" smtClean="0">
                <a:latin typeface="Arial" charset="0"/>
                <a:ea typeface="ＭＳ Ｐゴシック" pitchFamily="4" charset="-128"/>
                <a:hlinkClick r:id="rId18" tooltip="Sprache"/>
              </a:rPr>
              <a:t>Sprachproduktion</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19" tooltip="Aphasie"/>
              </a:rPr>
              <a:t>Aphasie</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hlinkClick r:id="rId20" tooltip="Harninkontinenz"/>
              </a:rPr>
              <a:t>Harnblasen-</a:t>
            </a:r>
            <a:r>
              <a:rPr lang="de-DE" altLang="de-DE" sz="800" dirty="0" smtClean="0">
                <a:latin typeface="Arial" charset="0"/>
                <a:ea typeface="ＭＳ Ｐゴシック" pitchFamily="4" charset="-128"/>
              </a:rPr>
              <a:t> bzw. </a:t>
            </a:r>
            <a:r>
              <a:rPr lang="de-DE" altLang="de-DE" sz="800" dirty="0" smtClean="0">
                <a:latin typeface="Arial" charset="0"/>
                <a:ea typeface="ＭＳ Ｐゴシック" pitchFamily="4" charset="-128"/>
                <a:hlinkClick r:id="rId21" tooltip="Stuhlinkontinenz"/>
              </a:rPr>
              <a:t>Darminkontinenz</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hlinkClick r:id="rId22" tooltip="Schlafrhythmus"/>
              </a:rPr>
              <a:t>Schlaf-</a:t>
            </a:r>
            <a:r>
              <a:rPr lang="de-DE" altLang="de-DE" sz="800" dirty="0" smtClean="0">
                <a:latin typeface="Arial" charset="0"/>
                <a:ea typeface="ＭＳ Ｐゴシック" pitchFamily="4" charset="-128"/>
              </a:rPr>
              <a:t>/Wachrhythmus gestört, </a:t>
            </a:r>
          </a:p>
          <a:p>
            <a:pPr eaLnBrk="1" hangingPunct="1">
              <a:lnSpc>
                <a:spcPct val="80000"/>
              </a:lnSpc>
            </a:pPr>
            <a:r>
              <a:rPr lang="de-DE" altLang="de-DE" sz="800" dirty="0" smtClean="0">
                <a:latin typeface="Arial" charset="0"/>
                <a:ea typeface="ＭＳ Ｐゴシック" pitchFamily="4" charset="-128"/>
              </a:rPr>
              <a:t>weitgehend erhaltene </a:t>
            </a:r>
            <a:r>
              <a:rPr lang="de-DE" altLang="de-DE" sz="800" dirty="0" smtClean="0">
                <a:latin typeface="Arial" charset="0"/>
                <a:ea typeface="ＭＳ Ｐゴシック" pitchFamily="4" charset="-128"/>
                <a:hlinkClick r:id="rId8" tooltip="Hirnstamm"/>
              </a:rPr>
              <a:t>Hirnstamm</a:t>
            </a:r>
            <a:r>
              <a:rPr lang="de-DE" altLang="de-DE" sz="800" dirty="0" smtClean="0">
                <a:latin typeface="Arial" charset="0"/>
                <a:ea typeface="ＭＳ Ｐゴシック" pitchFamily="4" charset="-128"/>
              </a:rPr>
              <a:t>-, spinale, </a:t>
            </a:r>
            <a:r>
              <a:rPr lang="de-DE" altLang="de-DE" sz="800" dirty="0" err="1" smtClean="0">
                <a:latin typeface="Arial" charset="0"/>
                <a:ea typeface="ＭＳ Ｐゴシック" pitchFamily="4" charset="-128"/>
                <a:hlinkClick r:id="rId23" tooltip="Hypothalamus"/>
              </a:rPr>
              <a:t>hypothalamische</a:t>
            </a:r>
            <a:r>
              <a:rPr lang="de-DE" altLang="de-DE" sz="800" dirty="0" smtClean="0">
                <a:latin typeface="Arial" charset="0"/>
                <a:ea typeface="ＭＳ Ｐゴシック" pitchFamily="4" charset="-128"/>
              </a:rPr>
              <a:t> und autonome </a:t>
            </a:r>
            <a:r>
              <a:rPr lang="de-DE" altLang="de-DE" sz="800" dirty="0" smtClean="0">
                <a:latin typeface="Arial" charset="0"/>
                <a:ea typeface="ＭＳ Ｐゴシック" pitchFamily="4" charset="-128"/>
                <a:hlinkClick r:id="rId24" tooltip="Reflex"/>
              </a:rPr>
              <a:t>Reflexe</a:t>
            </a:r>
            <a:r>
              <a:rPr lang="de-DE" altLang="de-DE" sz="800" dirty="0" smtClean="0">
                <a:latin typeface="Arial" charset="0"/>
                <a:ea typeface="ＭＳ Ｐゴシック" pitchFamily="4" charset="-128"/>
              </a:rPr>
              <a:t> </a:t>
            </a:r>
          </a:p>
          <a:p>
            <a:pPr eaLnBrk="1" hangingPunct="1">
              <a:lnSpc>
                <a:spcPct val="80000"/>
              </a:lnSpc>
            </a:pPr>
            <a:r>
              <a:rPr lang="de-DE" altLang="de-DE" sz="800" b="1" dirty="0" smtClean="0">
                <a:latin typeface="Arial" charset="0"/>
                <a:ea typeface="ＭＳ Ｐゴシック" pitchFamily="4" charset="-128"/>
              </a:rPr>
              <a:t>Entwicklung des Begriffes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25" tooltip="Abschnitt bearbeiten: Entwicklung des Begriffes"/>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Der deutsche </a:t>
            </a:r>
            <a:r>
              <a:rPr lang="de-DE" altLang="de-DE" sz="800" dirty="0" smtClean="0">
                <a:latin typeface="Arial" charset="0"/>
                <a:ea typeface="ＭＳ Ｐゴシック" pitchFamily="4" charset="-128"/>
                <a:hlinkClick r:id="rId26" tooltip="Psychiater"/>
              </a:rPr>
              <a:t>Psychiater</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27" tooltip="Ernst Kretschmer"/>
              </a:rPr>
              <a:t>Ernst Kretschmer</a:t>
            </a:r>
            <a:r>
              <a:rPr lang="de-DE" altLang="de-DE" sz="800" dirty="0" smtClean="0">
                <a:latin typeface="Arial" charset="0"/>
                <a:ea typeface="ＭＳ Ｐゴシック" pitchFamily="4" charset="-128"/>
              </a:rPr>
              <a:t> beschrieb 1940 einen </a:t>
            </a:r>
            <a:r>
              <a:rPr lang="de-DE" altLang="de-DE" sz="800" dirty="0" smtClean="0">
                <a:latin typeface="Arial" charset="0"/>
                <a:ea typeface="ＭＳ Ｐゴシック" pitchFamily="4" charset="-128"/>
                <a:hlinkClick r:id="rId28" tooltip="Patient"/>
              </a:rPr>
              <a:t>Patienten</a:t>
            </a:r>
            <a:r>
              <a:rPr lang="de-DE" altLang="de-DE" sz="800" dirty="0" smtClean="0">
                <a:latin typeface="Arial" charset="0"/>
                <a:ea typeface="ＭＳ Ｐゴシック" pitchFamily="4" charset="-128"/>
              </a:rPr>
              <a:t> im </a:t>
            </a:r>
            <a:r>
              <a:rPr lang="de-DE" altLang="de-DE" sz="800" i="1" dirty="0" err="1" smtClean="0">
                <a:latin typeface="Arial" charset="0"/>
                <a:ea typeface="ＭＳ Ｐゴシック" pitchFamily="4" charset="-128"/>
              </a:rPr>
              <a:t>Apallischen</a:t>
            </a:r>
            <a:r>
              <a:rPr lang="de-DE" altLang="de-DE" sz="800" i="1" dirty="0" smtClean="0">
                <a:latin typeface="Arial" charset="0"/>
                <a:ea typeface="ＭＳ Ｐゴシック" pitchFamily="4" charset="-128"/>
              </a:rPr>
              <a:t> Syndrom</a:t>
            </a:r>
            <a:r>
              <a:rPr lang="de-DE" altLang="de-DE" sz="800" dirty="0" smtClean="0">
                <a:latin typeface="Arial" charset="0"/>
                <a:ea typeface="ＭＳ Ｐゴシック" pitchFamily="4" charset="-128"/>
              </a:rPr>
              <a:t> (Wachkoma) folgendermaßen: „Der Patient liegt wach da mit offenen Augen. Der Blick starrt gerade oder gleitet ohne Fixationspunkt verständnislos hin und her. Auch der Versuch, die </a:t>
            </a:r>
            <a:r>
              <a:rPr lang="de-DE" altLang="de-DE" sz="800" dirty="0" smtClean="0">
                <a:latin typeface="Arial" charset="0"/>
                <a:ea typeface="ＭＳ Ｐゴシック" pitchFamily="4" charset="-128"/>
                <a:hlinkClick r:id="rId29" tooltip="Aufmerksamkeit"/>
              </a:rPr>
              <a:t>Aufmerksamkeit</a:t>
            </a:r>
            <a:r>
              <a:rPr lang="de-DE" altLang="de-DE" sz="800" dirty="0" smtClean="0">
                <a:latin typeface="Arial" charset="0"/>
                <a:ea typeface="ＭＳ Ｐゴシック" pitchFamily="4" charset="-128"/>
              </a:rPr>
              <a:t> hinzulenken, gelingt nicht oder höchstens spurweise, </a:t>
            </a:r>
            <a:r>
              <a:rPr lang="de-DE" altLang="de-DE" sz="800" dirty="0" smtClean="0">
                <a:latin typeface="Arial" charset="0"/>
                <a:ea typeface="ＭＳ Ｐゴシック" pitchFamily="4" charset="-128"/>
                <a:hlinkClick r:id="rId24" tooltip="Reflex"/>
              </a:rPr>
              <a:t>reflektorische</a:t>
            </a:r>
            <a:r>
              <a:rPr lang="de-DE" altLang="de-DE" sz="800" dirty="0" smtClean="0">
                <a:latin typeface="Arial" charset="0"/>
                <a:ea typeface="ＭＳ Ｐゴシック" pitchFamily="4" charset="-128"/>
              </a:rPr>
              <a:t> Flucht- und Abwehrbewegungen können fehlen …“ Dem ist auch heute nicht viel hinzuzufügen. Ansprechen, Anfassen, Vorhalten von Gegenständen erweckt keinen sinnvollen Widerhall. </a:t>
            </a:r>
            <a:r>
              <a:rPr lang="de-DE" altLang="de-DE" sz="800" dirty="0" err="1" smtClean="0">
                <a:latin typeface="Arial" charset="0"/>
                <a:ea typeface="ＭＳ Ｐゴシック" pitchFamily="4" charset="-128"/>
              </a:rPr>
              <a:t>Jennet</a:t>
            </a:r>
            <a:r>
              <a:rPr lang="de-DE" altLang="de-DE" sz="800" dirty="0" smtClean="0">
                <a:latin typeface="Arial" charset="0"/>
                <a:ea typeface="ＭＳ Ｐゴシック" pitchFamily="4" charset="-128"/>
              </a:rPr>
              <a:t> und </a:t>
            </a:r>
            <a:r>
              <a:rPr lang="de-DE" altLang="de-DE" sz="800" dirty="0" err="1" smtClean="0">
                <a:latin typeface="Arial" charset="0"/>
                <a:ea typeface="ＭＳ Ｐゴシック" pitchFamily="4" charset="-128"/>
              </a:rPr>
              <a:t>Plum</a:t>
            </a:r>
            <a:r>
              <a:rPr lang="de-DE" altLang="de-DE" sz="800" dirty="0" smtClean="0">
                <a:latin typeface="Arial" charset="0"/>
                <a:ea typeface="ＭＳ Ｐゴシック" pitchFamily="4" charset="-128"/>
              </a:rPr>
              <a:t> führten 1972 den heute international akzeptierten Begriff des </a:t>
            </a:r>
            <a:r>
              <a:rPr lang="de-DE" altLang="de-DE" sz="800" b="1" dirty="0" smtClean="0">
                <a:latin typeface="Arial" charset="0"/>
                <a:ea typeface="ＭＳ Ｐゴシック" pitchFamily="4" charset="-128"/>
              </a:rPr>
              <a:t>persistent vegetative </a:t>
            </a:r>
            <a:r>
              <a:rPr lang="de-DE" altLang="de-DE" sz="800" b="1" dirty="0" err="1" smtClean="0">
                <a:latin typeface="Arial" charset="0"/>
                <a:ea typeface="ＭＳ Ｐゴシック" pitchFamily="4" charset="-128"/>
              </a:rPr>
              <a:t>state</a:t>
            </a:r>
            <a:r>
              <a:rPr lang="de-DE" altLang="de-DE" sz="800" dirty="0" smtClean="0">
                <a:latin typeface="Arial" charset="0"/>
                <a:ea typeface="ＭＳ Ｐゴシック" pitchFamily="4" charset="-128"/>
              </a:rPr>
              <a:t> ein. Durch die </a:t>
            </a:r>
            <a:r>
              <a:rPr lang="de-DE" altLang="de-DE" sz="800" i="1" dirty="0" smtClean="0">
                <a:latin typeface="Arial" charset="0"/>
                <a:ea typeface="ＭＳ Ｐゴシック" pitchFamily="4" charset="-128"/>
              </a:rPr>
              <a:t>Multi-Society-Task-Force on PVS</a:t>
            </a:r>
            <a:r>
              <a:rPr lang="de-DE" altLang="de-DE" sz="800" dirty="0" smtClean="0">
                <a:latin typeface="Arial" charset="0"/>
                <a:ea typeface="ＭＳ Ｐゴシック" pitchFamily="4" charset="-128"/>
              </a:rPr>
              <a:t> wurde 1994 die Unterscheidung zwischen „persistent vegetative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(andauernder </a:t>
            </a:r>
            <a:r>
              <a:rPr lang="de-DE" altLang="de-DE" sz="800" dirty="0" smtClean="0">
                <a:latin typeface="Arial" charset="0"/>
                <a:ea typeface="ＭＳ Ｐゴシック" pitchFamily="4" charset="-128"/>
                <a:hlinkClick r:id="rId30" tooltip="Vegetatives Nervensystem"/>
              </a:rPr>
              <a:t>vegetativer</a:t>
            </a:r>
            <a:r>
              <a:rPr lang="de-DE" altLang="de-DE" sz="800" dirty="0" smtClean="0">
                <a:latin typeface="Arial" charset="0"/>
                <a:ea typeface="ＭＳ Ｐゴシック" pitchFamily="4" charset="-128"/>
              </a:rPr>
              <a:t> Zustand) für einen zumindest teilweise rückbildungsfähigen Zustand und „permanent vegetative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(ständiger vegetativer Zustand) für einen dauerhaften Schaden eingeführt.</a:t>
            </a:r>
          </a:p>
          <a:p>
            <a:pPr eaLnBrk="1" hangingPunct="1">
              <a:lnSpc>
                <a:spcPct val="80000"/>
              </a:lnSpc>
            </a:pPr>
            <a:r>
              <a:rPr lang="de-DE" altLang="de-DE" sz="800" dirty="0" smtClean="0">
                <a:latin typeface="Arial" charset="0"/>
                <a:ea typeface="ＭＳ Ｐゴシック" pitchFamily="4" charset="-128"/>
              </a:rPr>
              <a:t>Der Begriff „vegetative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bezieht sich darauf, dass das autonome (vegetative) Nervensystem die basalen Lebensfunktionen wie Atmung, Kreislauf, Verdauung etc. aufrechterhält.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Ursachen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31" tooltip="Abschnitt bearbeiten: Ursachen"/>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Ein </a:t>
            </a:r>
            <a:r>
              <a:rPr lang="de-DE" altLang="de-DE" sz="800" dirty="0" err="1" smtClean="0">
                <a:latin typeface="Arial" charset="0"/>
                <a:ea typeface="ＭＳ Ｐゴシック" pitchFamily="4" charset="-128"/>
              </a:rPr>
              <a:t>apallisches</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32" tooltip="Syndrom"/>
              </a:rPr>
              <a:t>Syndrom</a:t>
            </a:r>
            <a:r>
              <a:rPr lang="de-DE" altLang="de-DE" sz="800" dirty="0" smtClean="0">
                <a:latin typeface="Arial" charset="0"/>
                <a:ea typeface="ＭＳ Ｐゴシック" pitchFamily="4" charset="-128"/>
              </a:rPr>
              <a:t> ist immer Folge einer schweren Schädigung des </a:t>
            </a:r>
            <a:r>
              <a:rPr lang="de-DE" altLang="de-DE" sz="800" dirty="0" smtClean="0">
                <a:latin typeface="Arial" charset="0"/>
                <a:ea typeface="ＭＳ Ｐゴシック" pitchFamily="4" charset="-128"/>
                <a:hlinkClick r:id="rId6" tooltip="Gehirn"/>
              </a:rPr>
              <a:t>Gehirns</a:t>
            </a:r>
            <a:r>
              <a:rPr lang="de-DE" altLang="de-DE" sz="800" dirty="0" smtClean="0">
                <a:latin typeface="Arial" charset="0"/>
                <a:ea typeface="ＭＳ Ｐゴシック" pitchFamily="4" charset="-128"/>
              </a:rPr>
              <a:t>. Diese wird am häufigsten durch ein </a:t>
            </a:r>
            <a:r>
              <a:rPr lang="de-DE" altLang="de-DE" sz="800" dirty="0" smtClean="0">
                <a:latin typeface="Arial" charset="0"/>
                <a:ea typeface="ＭＳ Ｐゴシック" pitchFamily="4" charset="-128"/>
                <a:hlinkClick r:id="rId33" tooltip="Schädel-Hirn-Trauma"/>
              </a:rPr>
              <a:t>Schädel-Hirn-Trauma</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34" tooltip="Hypoxie (Medizin)"/>
              </a:rPr>
              <a:t>Sauerstoffmangel</a:t>
            </a:r>
            <a:r>
              <a:rPr lang="de-DE" altLang="de-DE" sz="800" dirty="0" smtClean="0">
                <a:latin typeface="Arial" charset="0"/>
                <a:ea typeface="ＭＳ Ｐゴシック" pitchFamily="4" charset="-128"/>
              </a:rPr>
              <a:t> (Hypoxie) als Folge eines </a:t>
            </a:r>
            <a:r>
              <a:rPr lang="de-DE" altLang="de-DE" sz="800" dirty="0" smtClean="0">
                <a:latin typeface="Arial" charset="0"/>
                <a:ea typeface="ＭＳ Ｐゴシック" pitchFamily="4" charset="-128"/>
                <a:hlinkClick r:id="rId35" tooltip="Kreislaufstillstand"/>
              </a:rPr>
              <a:t>Kreislaufstillstandes</a:t>
            </a:r>
            <a:r>
              <a:rPr lang="de-DE" altLang="de-DE" sz="800" dirty="0" smtClean="0">
                <a:latin typeface="Arial" charset="0"/>
                <a:ea typeface="ＭＳ Ｐゴシック" pitchFamily="4" charset="-128"/>
              </a:rPr>
              <a:t> hervorgerufen. Weiterhin können </a:t>
            </a:r>
            <a:r>
              <a:rPr lang="de-DE" altLang="de-DE" sz="800" dirty="0" smtClean="0">
                <a:latin typeface="Arial" charset="0"/>
                <a:ea typeface="ＭＳ Ｐゴシック" pitchFamily="4" charset="-128"/>
                <a:hlinkClick r:id="rId36" tooltip="Schlaganfall"/>
              </a:rPr>
              <a:t>Schlaganfall</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37" tooltip="Meningitis"/>
              </a:rPr>
              <a:t>Meningitis</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38" tooltip="Enzephalitis"/>
              </a:rPr>
              <a:t>Enzephalitis</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39" tooltip="Hirntumor"/>
              </a:rPr>
              <a:t>Hirntumore</a:t>
            </a:r>
            <a:r>
              <a:rPr lang="de-DE" altLang="de-DE" sz="800" dirty="0" smtClean="0">
                <a:latin typeface="Arial" charset="0"/>
                <a:ea typeface="ＭＳ Ｐゴシック" pitchFamily="4" charset="-128"/>
              </a:rPr>
              <a:t> oder neurodegenerative Erkrankungen (z. B. </a:t>
            </a:r>
            <a:r>
              <a:rPr lang="de-DE" altLang="de-DE" sz="800" dirty="0" smtClean="0">
                <a:latin typeface="Arial" charset="0"/>
                <a:ea typeface="ＭＳ Ｐゴシック" pitchFamily="4" charset="-128"/>
                <a:hlinkClick r:id="rId40" tooltip="Parkinson-Krankheit"/>
              </a:rPr>
              <a:t>Parkinson-Syndrome</a:t>
            </a:r>
            <a:r>
              <a:rPr lang="de-DE" altLang="de-DE" sz="800" dirty="0" smtClean="0">
                <a:latin typeface="Arial" charset="0"/>
                <a:ea typeface="ＭＳ Ｐゴシック" pitchFamily="4" charset="-128"/>
              </a:rPr>
              <a:t>) zu einem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führen. Auch massive anhaltende </a:t>
            </a:r>
            <a:r>
              <a:rPr lang="de-DE" altLang="de-DE" sz="800" dirty="0" smtClean="0">
                <a:latin typeface="Arial" charset="0"/>
                <a:ea typeface="ＭＳ Ｐゴシック" pitchFamily="4" charset="-128"/>
                <a:hlinkClick r:id="rId41" tooltip="Hypoglykämie"/>
              </a:rPr>
              <a:t>Unterzuckerung</a:t>
            </a:r>
            <a:r>
              <a:rPr lang="de-DE" altLang="de-DE" sz="800" dirty="0" smtClean="0">
                <a:latin typeface="Arial" charset="0"/>
                <a:ea typeface="ＭＳ Ｐゴシック" pitchFamily="4" charset="-128"/>
              </a:rPr>
              <a:t>, z. B. nach einem </a:t>
            </a:r>
            <a:r>
              <a:rPr lang="de-DE" altLang="de-DE" sz="800" dirty="0" smtClean="0">
                <a:latin typeface="Arial" charset="0"/>
                <a:ea typeface="ＭＳ Ｐゴシック" pitchFamily="4" charset="-128"/>
                <a:hlinkClick r:id="rId42" tooltip="Suizidversuch"/>
              </a:rPr>
              <a:t>Suizidversuch</a:t>
            </a:r>
            <a:r>
              <a:rPr lang="de-DE" altLang="de-DE" sz="800" dirty="0" smtClean="0">
                <a:latin typeface="Arial" charset="0"/>
                <a:ea typeface="ＭＳ Ｐゴシック" pitchFamily="4" charset="-128"/>
              </a:rPr>
              <a:t> mit </a:t>
            </a:r>
            <a:r>
              <a:rPr lang="de-DE" altLang="de-DE" sz="800" dirty="0" smtClean="0">
                <a:latin typeface="Arial" charset="0"/>
                <a:ea typeface="ＭＳ Ｐゴシック" pitchFamily="4" charset="-128"/>
                <a:hlinkClick r:id="rId43" tooltip="Insulin"/>
              </a:rPr>
              <a:t>Insulin</a:t>
            </a:r>
            <a:r>
              <a:rPr lang="de-DE" altLang="de-DE" sz="800" dirty="0" smtClean="0">
                <a:latin typeface="Arial" charset="0"/>
                <a:ea typeface="ＭＳ Ｐゴシック" pitchFamily="4" charset="-128"/>
              </a:rPr>
              <a:t>, können das Syndrom verursachen.</a:t>
            </a:r>
          </a:p>
          <a:p>
            <a:pPr eaLnBrk="1" hangingPunct="1">
              <a:lnSpc>
                <a:spcPct val="80000"/>
              </a:lnSpc>
            </a:pPr>
            <a:r>
              <a:rPr lang="de-DE" altLang="de-DE" sz="800" dirty="0" smtClean="0">
                <a:latin typeface="Arial" charset="0"/>
                <a:ea typeface="ＭＳ Ｐゴシック" pitchFamily="4" charset="-128"/>
              </a:rPr>
              <a:t>Letztlich kommt es zu einer überwiegenden Schädigung des </a:t>
            </a:r>
            <a:r>
              <a:rPr lang="de-DE" altLang="de-DE" sz="800" dirty="0" smtClean="0">
                <a:latin typeface="Arial" charset="0"/>
                <a:ea typeface="ＭＳ Ｐゴシック" pitchFamily="4" charset="-128"/>
                <a:hlinkClick r:id="rId44" tooltip="Telencephalon"/>
              </a:rPr>
              <a:t>Großhirns</a:t>
            </a:r>
            <a:r>
              <a:rPr lang="de-DE" altLang="de-DE" sz="800" dirty="0" smtClean="0">
                <a:latin typeface="Arial" charset="0"/>
                <a:ea typeface="ＭＳ Ｐゴシック" pitchFamily="4" charset="-128"/>
              </a:rPr>
              <a:t>, wobei hier neben dem Untergang der Hirnrinde auch z. B. eine beidseitige Schädigung des </a:t>
            </a:r>
            <a:r>
              <a:rPr lang="de-DE" altLang="de-DE" sz="800" dirty="0" smtClean="0">
                <a:latin typeface="Arial" charset="0"/>
                <a:ea typeface="ＭＳ Ｐゴシック" pitchFamily="4" charset="-128"/>
                <a:hlinkClick r:id="rId45" tooltip="Thalamus"/>
              </a:rPr>
              <a:t>Thalamus</a:t>
            </a:r>
            <a:r>
              <a:rPr lang="de-DE" altLang="de-DE" sz="800" dirty="0" smtClean="0">
                <a:latin typeface="Arial" charset="0"/>
                <a:ea typeface="ＭＳ Ｐゴシック" pitchFamily="4" charset="-128"/>
              </a:rPr>
              <a:t> oder der </a:t>
            </a:r>
            <a:r>
              <a:rPr lang="de-DE" altLang="de-DE" sz="800" dirty="0" err="1" smtClean="0">
                <a:latin typeface="Arial" charset="0"/>
                <a:ea typeface="ＭＳ Ｐゴシック" pitchFamily="4" charset="-128"/>
                <a:hlinkClick r:id="rId46" tooltip="Formatio reticularis"/>
              </a:rPr>
              <a:t>Formatio</a:t>
            </a:r>
            <a:r>
              <a:rPr lang="de-DE" altLang="de-DE" sz="800" dirty="0" smtClean="0">
                <a:latin typeface="Arial" charset="0"/>
                <a:ea typeface="ＭＳ Ｐゴシック" pitchFamily="4" charset="-128"/>
                <a:hlinkClick r:id="rId46" tooltip="Formatio reticularis"/>
              </a:rPr>
              <a:t> </a:t>
            </a:r>
            <a:r>
              <a:rPr lang="de-DE" altLang="de-DE" sz="800" dirty="0" err="1" smtClean="0">
                <a:latin typeface="Arial" charset="0"/>
                <a:ea typeface="ＭＳ Ｐゴシック" pitchFamily="4" charset="-128"/>
                <a:hlinkClick r:id="rId46" tooltip="Formatio reticularis"/>
              </a:rPr>
              <a:t>reticularis</a:t>
            </a:r>
            <a:r>
              <a:rPr lang="de-DE" altLang="de-DE" sz="800" dirty="0" smtClean="0">
                <a:latin typeface="Arial" charset="0"/>
                <a:ea typeface="ＭＳ Ｐゴシック" pitchFamily="4" charset="-128"/>
              </a:rPr>
              <a:t> zu einem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führen können. Zumeist liegen jedoch Mischformen mit Schädigung mehrerer wichtiger Hirnregionen vor.</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Symptome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47" tooltip="Abschnitt bearbeiten: Symptom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Das </a:t>
            </a:r>
            <a:r>
              <a:rPr lang="de-DE" altLang="de-DE" sz="800" dirty="0" err="1" smtClean="0">
                <a:latin typeface="Arial" charset="0"/>
                <a:ea typeface="ＭＳ Ｐゴシック" pitchFamily="4" charset="-128"/>
              </a:rPr>
              <a:t>apallische</a:t>
            </a:r>
            <a:r>
              <a:rPr lang="de-DE" altLang="de-DE" sz="800" dirty="0" smtClean="0">
                <a:latin typeface="Arial" charset="0"/>
                <a:ea typeface="ＭＳ Ｐゴシック" pitchFamily="4" charset="-128"/>
              </a:rPr>
              <a:t> Syndrom ist meist Folge einer akuten schweren Erkrankung (Ausnahme: neurodegenerative Erkrankungen). Die Patienten werden daher überwiegend zunächst auf einer </a:t>
            </a:r>
            <a:r>
              <a:rPr lang="de-DE" altLang="de-DE" sz="800" dirty="0" smtClean="0">
                <a:latin typeface="Arial" charset="0"/>
                <a:ea typeface="ＭＳ Ｐゴシック" pitchFamily="4" charset="-128"/>
                <a:hlinkClick r:id="rId48" tooltip="Intensivstation"/>
              </a:rPr>
              <a:t>Intensivstation</a:t>
            </a:r>
            <a:r>
              <a:rPr lang="de-DE" altLang="de-DE" sz="800" dirty="0" smtClean="0">
                <a:latin typeface="Arial" charset="0"/>
                <a:ea typeface="ＭＳ Ｐゴシック" pitchFamily="4" charset="-128"/>
              </a:rPr>
              <a:t> behandelt. In dieser Zeit sind sie oft </a:t>
            </a:r>
            <a:r>
              <a:rPr lang="de-DE" altLang="de-DE" sz="800" dirty="0" smtClean="0">
                <a:latin typeface="Arial" charset="0"/>
                <a:ea typeface="ＭＳ Ｐゴシック" pitchFamily="4" charset="-128"/>
                <a:hlinkClick r:id="rId49" tooltip="Koma"/>
              </a:rPr>
              <a:t>komatös</a:t>
            </a:r>
            <a:r>
              <a:rPr lang="de-DE" altLang="de-DE" sz="800" dirty="0" smtClean="0">
                <a:latin typeface="Arial" charset="0"/>
                <a:ea typeface="ＭＳ Ｐゴシック" pitchFamily="4" charset="-128"/>
              </a:rPr>
              <a:t>, müssen </a:t>
            </a:r>
            <a:r>
              <a:rPr lang="de-DE" altLang="de-DE" sz="800" dirty="0" smtClean="0">
                <a:latin typeface="Arial" charset="0"/>
                <a:ea typeface="ＭＳ Ｐゴシック" pitchFamily="4" charset="-128"/>
                <a:hlinkClick r:id="rId50" tooltip="Beatmung"/>
              </a:rPr>
              <a:t>künstlich beatmet</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51" tooltip="Künstliche Ernährung"/>
              </a:rPr>
              <a:t>ernährt</a:t>
            </a:r>
            <a:r>
              <a:rPr lang="de-DE" altLang="de-DE" sz="800" dirty="0" smtClean="0">
                <a:latin typeface="Arial" charset="0"/>
                <a:ea typeface="ＭＳ Ｐゴシック" pitchFamily="4" charset="-128"/>
              </a:rPr>
              <a:t> werden. Nach Sauerstoffmangel treten oft starke Muskelzuckungen (</a:t>
            </a:r>
            <a:r>
              <a:rPr lang="de-DE" altLang="de-DE" sz="800" dirty="0" smtClean="0">
                <a:latin typeface="Arial" charset="0"/>
                <a:ea typeface="ＭＳ Ｐゴシック" pitchFamily="4" charset="-128"/>
                <a:hlinkClick r:id="rId52" tooltip="Myoklonie"/>
              </a:rPr>
              <a:t>Myoklonien</a:t>
            </a:r>
            <a:r>
              <a:rPr lang="de-DE" altLang="de-DE" sz="800" dirty="0" smtClean="0">
                <a:latin typeface="Arial" charset="0"/>
                <a:ea typeface="ＭＳ Ｐゴシック" pitchFamily="4" charset="-128"/>
              </a:rPr>
              <a:t>) auf.</a:t>
            </a:r>
          </a:p>
          <a:p>
            <a:pPr eaLnBrk="1" hangingPunct="1">
              <a:lnSpc>
                <a:spcPct val="80000"/>
              </a:lnSpc>
            </a:pPr>
            <a:r>
              <a:rPr lang="de-DE" altLang="de-DE" sz="800" dirty="0" smtClean="0">
                <a:latin typeface="Arial" charset="0"/>
                <a:ea typeface="ＭＳ Ｐゴシック" pitchFamily="4" charset="-128"/>
              </a:rPr>
              <a:t>Danach kommt es zu einer Stabilisierung der körperlichen Funktionen. In dieser Übergangszeit von einigen Wochen bestehen oft massiv </a:t>
            </a:r>
            <a:r>
              <a:rPr lang="de-DE" altLang="de-DE" sz="800" dirty="0" smtClean="0">
                <a:latin typeface="Arial" charset="0"/>
                <a:ea typeface="ＭＳ Ｐゴシック" pitchFamily="4" charset="-128"/>
                <a:hlinkClick r:id="rId53" tooltip="Arterielle Hypertonie"/>
              </a:rPr>
              <a:t>erhöhter Blutdruck</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54" tooltip="Transpiration"/>
              </a:rPr>
              <a:t>Schwitzen</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55" tooltip="Tachykardie"/>
              </a:rPr>
              <a:t>Herzrasen</a:t>
            </a:r>
            <a:r>
              <a:rPr lang="de-DE" altLang="de-DE" sz="800" dirty="0" smtClean="0">
                <a:latin typeface="Arial" charset="0"/>
                <a:ea typeface="ＭＳ Ｐゴシック" pitchFamily="4" charset="-128"/>
              </a:rPr>
              <a:t> usw. als Zeichen einer Störung des </a:t>
            </a:r>
            <a:r>
              <a:rPr lang="de-DE" altLang="de-DE" sz="800" dirty="0" smtClean="0">
                <a:latin typeface="Arial" charset="0"/>
                <a:ea typeface="ＭＳ Ｐゴシック" pitchFamily="4" charset="-128"/>
                <a:hlinkClick r:id="rId30" tooltip="Vegetatives Nervensystem"/>
              </a:rPr>
              <a:t>vegetativen Nervensystems</a:t>
            </a:r>
            <a:r>
              <a:rPr lang="de-DE" altLang="de-DE" sz="800" dirty="0" smtClean="0">
                <a:latin typeface="Arial" charset="0"/>
                <a:ea typeface="ＭＳ Ｐゴシック" pitchFamily="4" charset="-128"/>
              </a:rPr>
              <a:t>. Die entsprechenden </a:t>
            </a:r>
            <a:r>
              <a:rPr lang="de-DE" altLang="de-DE" sz="800" dirty="0" smtClean="0">
                <a:latin typeface="Arial" charset="0"/>
                <a:ea typeface="ＭＳ Ｐゴシック" pitchFamily="4" charset="-128"/>
                <a:hlinkClick r:id="rId56" tooltip="Symptom"/>
              </a:rPr>
              <a:t>Symptome</a:t>
            </a:r>
            <a:r>
              <a:rPr lang="de-DE" altLang="de-DE" sz="800" dirty="0" smtClean="0">
                <a:latin typeface="Arial" charset="0"/>
                <a:ea typeface="ＭＳ Ｐゴシック" pitchFamily="4" charset="-128"/>
              </a:rPr>
              <a:t> werden zumeist mit entsprechenden </a:t>
            </a:r>
            <a:r>
              <a:rPr lang="de-DE" altLang="de-DE" sz="800" dirty="0" smtClean="0">
                <a:latin typeface="Arial" charset="0"/>
                <a:ea typeface="ＭＳ Ｐゴシック" pitchFamily="4" charset="-128"/>
                <a:hlinkClick r:id="rId57" tooltip="Medikament"/>
              </a:rPr>
              <a:t>Medikamenten</a:t>
            </a:r>
            <a:r>
              <a:rPr lang="de-DE" altLang="de-DE" sz="800" dirty="0" smtClean="0">
                <a:latin typeface="Arial" charset="0"/>
                <a:ea typeface="ＭＳ Ｐゴシック" pitchFamily="4" charset="-128"/>
              </a:rPr>
              <a:t> behandelt. Demgegenüber wird meist die Unabhängigkeit von der künstlichen Beatmung als Zeichen einer Stabilisierung der </a:t>
            </a:r>
            <a:r>
              <a:rPr lang="de-DE" altLang="de-DE" sz="800" dirty="0" smtClean="0">
                <a:latin typeface="Arial" charset="0"/>
                <a:ea typeface="ＭＳ Ｐゴシック" pitchFamily="4" charset="-128"/>
                <a:hlinkClick r:id="rId8" tooltip="Hirnstamm"/>
              </a:rPr>
              <a:t>Hirnstammfunktionen</a:t>
            </a:r>
            <a:r>
              <a:rPr lang="de-DE" altLang="de-DE" sz="800" dirty="0" smtClean="0">
                <a:latin typeface="Arial" charset="0"/>
                <a:ea typeface="ＭＳ Ｐゴシック" pitchFamily="4" charset="-128"/>
              </a:rPr>
              <a:t> betrachtet. Danach kann der Patient die Intensivstation verlassen. Auch die </a:t>
            </a:r>
            <a:r>
              <a:rPr lang="de-DE" altLang="de-DE" sz="800" dirty="0" smtClean="0">
                <a:latin typeface="Arial" charset="0"/>
                <a:ea typeface="ＭＳ Ｐゴシック" pitchFamily="4" charset="-128"/>
                <a:hlinkClick r:id="rId58" tooltip="Vigilanz"/>
              </a:rPr>
              <a:t>Wachheit</a:t>
            </a:r>
            <a:r>
              <a:rPr lang="de-DE" altLang="de-DE" sz="800" dirty="0" smtClean="0">
                <a:latin typeface="Arial" charset="0"/>
                <a:ea typeface="ＭＳ Ｐゴシック" pitchFamily="4" charset="-128"/>
              </a:rPr>
              <a:t> etabliert sich meist in diesem Zeitraum.</a:t>
            </a:r>
          </a:p>
          <a:p>
            <a:pPr eaLnBrk="1" hangingPunct="1">
              <a:lnSpc>
                <a:spcPct val="80000"/>
              </a:lnSpc>
            </a:pPr>
            <a:r>
              <a:rPr lang="de-DE" altLang="de-DE" sz="800" dirty="0" smtClean="0">
                <a:latin typeface="Arial" charset="0"/>
                <a:ea typeface="ＭＳ Ｐゴシック" pitchFamily="4" charset="-128"/>
              </a:rPr>
              <a:t>Schließlich kann es entweder zu einer mehr oder weniger guten Erholung der </a:t>
            </a:r>
            <a:r>
              <a:rPr lang="de-DE" altLang="de-DE" sz="800" dirty="0" smtClean="0">
                <a:latin typeface="Arial" charset="0"/>
                <a:ea typeface="ＭＳ Ｐゴシック" pitchFamily="4" charset="-128"/>
                <a:hlinkClick r:id="rId6" tooltip="Gehirn"/>
              </a:rPr>
              <a:t>Hirnfunktionen</a:t>
            </a:r>
            <a:r>
              <a:rPr lang="de-DE" altLang="de-DE" sz="800" dirty="0" smtClean="0">
                <a:latin typeface="Arial" charset="0"/>
                <a:ea typeface="ＭＳ Ｐゴシック" pitchFamily="4" charset="-128"/>
              </a:rPr>
              <a:t> kommen oder sich das Bild eines </a:t>
            </a:r>
            <a:r>
              <a:rPr lang="de-DE" altLang="de-DE" sz="800" i="1" dirty="0" smtClean="0">
                <a:latin typeface="Arial" charset="0"/>
                <a:ea typeface="ＭＳ Ｐゴシック" pitchFamily="4" charset="-128"/>
              </a:rPr>
              <a:t>permanent vegetative </a:t>
            </a:r>
            <a:r>
              <a:rPr lang="de-DE" altLang="de-DE" sz="800" i="1" dirty="0" err="1" smtClean="0">
                <a:latin typeface="Arial" charset="0"/>
                <a:ea typeface="ＭＳ Ｐゴシック" pitchFamily="4" charset="-128"/>
              </a:rPr>
              <a:t>state</a:t>
            </a:r>
            <a:r>
              <a:rPr lang="de-DE" altLang="de-DE" sz="800" dirty="0" smtClean="0">
                <a:latin typeface="Arial" charset="0"/>
                <a:ea typeface="ＭＳ Ｐゴシック" pitchFamily="4" charset="-128"/>
              </a:rPr>
              <a:t> entwickeln. Dabei sind die Betroffenen tagsüber oft wach, öffnen die Augen ohne etwas anzusehen, haben teilweise bestimmte </a:t>
            </a:r>
            <a:r>
              <a:rPr lang="de-DE" altLang="de-DE" sz="800" dirty="0" smtClean="0">
                <a:latin typeface="Arial" charset="0"/>
                <a:ea typeface="ＭＳ Ｐゴシック" pitchFamily="4" charset="-128"/>
                <a:hlinkClick r:id="rId59" tooltip="Bewegung"/>
              </a:rPr>
              <a:t>Bewegungsmuster</a:t>
            </a:r>
            <a:r>
              <a:rPr lang="de-DE" altLang="de-DE" sz="800" dirty="0" smtClean="0">
                <a:latin typeface="Arial" charset="0"/>
                <a:ea typeface="ＭＳ Ｐゴシック" pitchFamily="4" charset="-128"/>
              </a:rPr>
              <a:t> (z. B. schablonenhafte Bewegungen von </a:t>
            </a:r>
            <a:r>
              <a:rPr lang="de-DE" altLang="de-DE" sz="800" dirty="0" smtClean="0">
                <a:latin typeface="Arial" charset="0"/>
                <a:ea typeface="ＭＳ Ｐゴシック" pitchFamily="4" charset="-128"/>
                <a:hlinkClick r:id="rId60" tooltip="Gesicht"/>
              </a:rPr>
              <a:t>Gesicht</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61" tooltip="Mund"/>
              </a:rPr>
              <a:t>Mund</a:t>
            </a:r>
            <a:r>
              <a:rPr lang="de-DE" altLang="de-DE" sz="800" dirty="0" smtClean="0">
                <a:latin typeface="Arial" charset="0"/>
                <a:ea typeface="ＭＳ Ｐゴシック" pitchFamily="4" charset="-128"/>
              </a:rPr>
              <a:t>). Folgende Erscheinungen gelten als typisch:</a:t>
            </a:r>
          </a:p>
          <a:p>
            <a:pPr eaLnBrk="1" hangingPunct="1">
              <a:lnSpc>
                <a:spcPct val="80000"/>
              </a:lnSpc>
            </a:pPr>
            <a:r>
              <a:rPr lang="de-DE" altLang="de-DE" sz="800" dirty="0" smtClean="0">
                <a:latin typeface="Arial" charset="0"/>
                <a:ea typeface="ＭＳ Ｐゴシック" pitchFamily="4" charset="-128"/>
              </a:rPr>
              <a:t>Schlaf-/Wachrhythmus erhalten </a:t>
            </a:r>
          </a:p>
          <a:p>
            <a:pPr eaLnBrk="1" hangingPunct="1">
              <a:lnSpc>
                <a:spcPct val="80000"/>
              </a:lnSpc>
            </a:pPr>
            <a:r>
              <a:rPr lang="de-DE" altLang="de-DE" sz="800" dirty="0" smtClean="0">
                <a:latin typeface="Arial" charset="0"/>
                <a:ea typeface="ＭＳ Ｐゴシック" pitchFamily="4" charset="-128"/>
              </a:rPr>
              <a:t>keine </a:t>
            </a:r>
            <a:r>
              <a:rPr lang="de-DE" altLang="de-DE" sz="800" dirty="0" smtClean="0">
                <a:latin typeface="Arial" charset="0"/>
                <a:ea typeface="ＭＳ Ｐゴシック" pitchFamily="4" charset="-128"/>
                <a:hlinkClick r:id="rId10" tooltip="Bewusstsein"/>
              </a:rPr>
              <a:t>bewusste</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62" tooltip="Wahrnehmung"/>
              </a:rPr>
              <a:t>Wahrnehmung</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keine </a:t>
            </a:r>
            <a:r>
              <a:rPr lang="de-DE" altLang="de-DE" sz="800" dirty="0" smtClean="0">
                <a:latin typeface="Arial" charset="0"/>
                <a:ea typeface="ＭＳ Ｐゴシック" pitchFamily="4" charset="-128"/>
                <a:hlinkClick r:id="rId11" tooltip="Kommunikation"/>
              </a:rPr>
              <a:t>Kommunikation</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in </a:t>
            </a:r>
            <a:r>
              <a:rPr lang="de-DE" altLang="de-DE" sz="800" dirty="0" smtClean="0">
                <a:latin typeface="Arial" charset="0"/>
                <a:ea typeface="ＭＳ Ｐゴシック" pitchFamily="4" charset="-128"/>
                <a:hlinkClick r:id="rId9" tooltip="Rückenmark"/>
              </a:rPr>
              <a:t>Rückenmark</a:t>
            </a:r>
            <a:r>
              <a:rPr lang="de-DE" altLang="de-DE" sz="800" dirty="0" smtClean="0">
                <a:latin typeface="Arial" charset="0"/>
                <a:ea typeface="ＭＳ Ｐゴシック" pitchFamily="4" charset="-128"/>
              </a:rPr>
              <a:t>, Hirnstamm oder durch das </a:t>
            </a:r>
            <a:r>
              <a:rPr lang="de-DE" altLang="de-DE" sz="800" dirty="0" smtClean="0">
                <a:latin typeface="Arial" charset="0"/>
                <a:ea typeface="ＭＳ Ｐゴシック" pitchFamily="4" charset="-128"/>
                <a:hlinkClick r:id="rId30" tooltip="Vegetatives Nervensystem"/>
              </a:rPr>
              <a:t>Vegetativum</a:t>
            </a:r>
            <a:r>
              <a:rPr lang="de-DE" altLang="de-DE" sz="800" dirty="0" smtClean="0">
                <a:latin typeface="Arial" charset="0"/>
                <a:ea typeface="ＭＳ Ｐゴシック" pitchFamily="4" charset="-128"/>
              </a:rPr>
              <a:t> gesteuerte </a:t>
            </a:r>
            <a:r>
              <a:rPr lang="de-DE" altLang="de-DE" sz="800" dirty="0" smtClean="0">
                <a:latin typeface="Arial" charset="0"/>
                <a:ea typeface="ＭＳ Ｐゴシック" pitchFamily="4" charset="-128"/>
                <a:hlinkClick r:id="rId24" tooltip="Reflex"/>
              </a:rPr>
              <a:t>Reflexe</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hlinkClick r:id="rId63" tooltip="Automatismus (Handlung)"/>
              </a:rPr>
              <a:t>Automatismen</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schwimmende oder hin und her gehende </a:t>
            </a:r>
            <a:r>
              <a:rPr lang="de-DE" altLang="de-DE" sz="800" dirty="0" smtClean="0">
                <a:latin typeface="Arial" charset="0"/>
                <a:ea typeface="ＭＳ Ｐゴシック" pitchFamily="4" charset="-128"/>
                <a:hlinkClick r:id="rId64" tooltip="Auge"/>
              </a:rPr>
              <a:t>Augenbewegungen</a:t>
            </a:r>
            <a:r>
              <a:rPr lang="de-DE" altLang="de-DE" sz="800" dirty="0" smtClean="0">
                <a:latin typeface="Arial" charset="0"/>
                <a:ea typeface="ＭＳ Ｐゴシック" pitchFamily="4" charset="-128"/>
              </a:rPr>
              <a:t> </a:t>
            </a:r>
          </a:p>
          <a:p>
            <a:pPr eaLnBrk="1" hangingPunct="1">
              <a:lnSpc>
                <a:spcPct val="80000"/>
              </a:lnSpc>
            </a:pPr>
            <a:r>
              <a:rPr lang="de-DE" altLang="de-DE" sz="800" dirty="0" err="1" smtClean="0">
                <a:latin typeface="Arial" charset="0"/>
                <a:ea typeface="ＭＳ Ｐゴシック" pitchFamily="4" charset="-128"/>
                <a:hlinkClick r:id="rId65" tooltip="Tetraspastik"/>
              </a:rPr>
              <a:t>Tetraspastik</a:t>
            </a:r>
            <a:r>
              <a:rPr lang="de-DE" altLang="de-DE" sz="800" dirty="0" smtClean="0">
                <a:latin typeface="Arial" charset="0"/>
                <a:ea typeface="ＭＳ Ｐゴシック" pitchFamily="4" charset="-128"/>
              </a:rPr>
              <a:t> </a:t>
            </a:r>
          </a:p>
          <a:p>
            <a:pPr eaLnBrk="1" hangingPunct="1">
              <a:lnSpc>
                <a:spcPct val="80000"/>
              </a:lnSpc>
            </a:pPr>
            <a:r>
              <a:rPr lang="de-DE" altLang="de-DE" sz="800" b="1" dirty="0" smtClean="0">
                <a:latin typeface="Arial" charset="0"/>
                <a:ea typeface="ＭＳ Ｐゴシック" pitchFamily="4" charset="-128"/>
              </a:rPr>
              <a:t>Diagnose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66" tooltip="Abschnitt bearbeiten: Diagnos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Die Feststellung eines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Syndroms hat in erster Linie klinisch zu erfolgen, also durch persönliche </a:t>
            </a:r>
            <a:r>
              <a:rPr lang="de-DE" altLang="de-DE" sz="800" dirty="0" smtClean="0">
                <a:latin typeface="Arial" charset="0"/>
                <a:ea typeface="ＭＳ Ｐゴシック" pitchFamily="4" charset="-128"/>
                <a:hlinkClick r:id="rId67" tooltip="Medizinische Untersuchung"/>
              </a:rPr>
              <a:t>Untersuchung</a:t>
            </a:r>
            <a:r>
              <a:rPr lang="de-DE" altLang="de-DE" sz="800" dirty="0" smtClean="0">
                <a:latin typeface="Arial" charset="0"/>
                <a:ea typeface="ＭＳ Ｐゴシック" pitchFamily="4" charset="-128"/>
              </a:rPr>
              <a:t> und Beobachtung des Betroffenen. Voraussetzung ist eine ausreichende Erfahrung der untersuchenden Person in der Beurteilung schwerer neurologischer Defektsyndrome. Weiterhin ist ein Beobachtungszeitraum von zumeist Wochen und Monaten zu fordern.</a:t>
            </a:r>
          </a:p>
          <a:p>
            <a:pPr eaLnBrk="1" hangingPunct="1">
              <a:lnSpc>
                <a:spcPct val="80000"/>
              </a:lnSpc>
            </a:pPr>
            <a:r>
              <a:rPr lang="de-DE" altLang="de-DE" sz="800" dirty="0" smtClean="0">
                <a:latin typeface="Arial" charset="0"/>
                <a:ea typeface="ＭＳ Ｐゴシック" pitchFamily="4" charset="-128"/>
              </a:rPr>
              <a:t>Unterstützend ist eine apparative </a:t>
            </a:r>
            <a:r>
              <a:rPr lang="de-DE" altLang="de-DE" sz="800" dirty="0" smtClean="0">
                <a:latin typeface="Arial" charset="0"/>
                <a:ea typeface="ＭＳ Ｐゴシック" pitchFamily="4" charset="-128"/>
                <a:hlinkClick r:id="rId14" tooltip="Diagnose"/>
              </a:rPr>
              <a:t>Diagnostik</a:t>
            </a:r>
            <a:r>
              <a:rPr lang="de-DE" altLang="de-DE" sz="800" dirty="0" smtClean="0">
                <a:latin typeface="Arial" charset="0"/>
                <a:ea typeface="ＭＳ Ｐゴシック" pitchFamily="4" charset="-128"/>
              </a:rPr>
              <a:t> sinnvoll. Dazu gehören </a:t>
            </a:r>
            <a:r>
              <a:rPr lang="de-DE" altLang="de-DE" sz="800" dirty="0" smtClean="0">
                <a:latin typeface="Arial" charset="0"/>
                <a:ea typeface="ＭＳ Ｐゴシック" pitchFamily="4" charset="-128"/>
                <a:hlinkClick r:id="rId68" tooltip="Kernspintomographie"/>
              </a:rPr>
              <a:t>Kernspintomographie</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69" tooltip="Elektroenzephalografie"/>
              </a:rPr>
              <a:t>EEG</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70" tooltip="Evozierte Potentiale"/>
              </a:rPr>
              <a:t>Evozierte Potentiale</a:t>
            </a:r>
            <a:r>
              <a:rPr lang="de-DE" altLang="de-DE" sz="800" dirty="0" smtClean="0">
                <a:latin typeface="Arial" charset="0"/>
                <a:ea typeface="ＭＳ Ｐゴシック" pitchFamily="4" charset="-128"/>
              </a:rPr>
              <a:t> (SEP, eventuell auch AEP und ereigniskorrelierte Potentiale). Diese ermöglichen teilweise schon in der Frühphase eine Abschätzung der Prognose (</a:t>
            </a:r>
            <a:r>
              <a:rPr lang="de-DE" altLang="de-DE" sz="800" i="1" dirty="0" smtClean="0">
                <a:latin typeface="Arial" charset="0"/>
                <a:ea typeface="ＭＳ Ｐゴシック" pitchFamily="4" charset="-128"/>
              </a:rPr>
              <a:t>s. u.</a:t>
            </a:r>
            <a:r>
              <a:rPr lang="de-DE" altLang="de-DE" sz="800" dirty="0" smtClean="0">
                <a:latin typeface="Arial" charset="0"/>
                <a:ea typeface="ＭＳ Ｐゴシック" pitchFamily="4" charset="-128"/>
              </a:rPr>
              <a:t>). Keine dieser Untersuchungen ist allein geeignet, die Diagnose zu stellen.</a:t>
            </a:r>
          </a:p>
          <a:p>
            <a:pPr eaLnBrk="1" hangingPunct="1">
              <a:lnSpc>
                <a:spcPct val="80000"/>
              </a:lnSpc>
            </a:pPr>
            <a:r>
              <a:rPr lang="de-DE" altLang="de-DE" sz="800" dirty="0" smtClean="0">
                <a:latin typeface="Arial" charset="0"/>
                <a:ea typeface="ＭＳ Ｐゴシック" pitchFamily="4" charset="-128"/>
              </a:rPr>
              <a:t>Wichtig ist in erster Linie die Abgrenzung gegen äußerlich ähnliche Krankheitsbilder wie </a:t>
            </a:r>
            <a:r>
              <a:rPr lang="de-DE" altLang="de-DE" sz="800" dirty="0" smtClean="0">
                <a:latin typeface="Arial" charset="0"/>
                <a:ea typeface="ＭＳ Ｐゴシック" pitchFamily="4" charset="-128"/>
                <a:hlinkClick r:id="rId49" tooltip="Koma"/>
              </a:rPr>
              <a:t>Koma</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hlinkClick r:id="rId71" tooltip="Locked-in-Syndrom"/>
              </a:rPr>
              <a:t>Locked</a:t>
            </a:r>
            <a:r>
              <a:rPr lang="de-DE" altLang="de-DE" sz="800" dirty="0" smtClean="0">
                <a:latin typeface="Arial" charset="0"/>
                <a:ea typeface="ＭＳ Ｐゴシック" pitchFamily="4" charset="-128"/>
                <a:hlinkClick r:id="rId71" tooltip="Locked-in-Syndrom"/>
              </a:rPr>
              <a:t>-in-Syndrom</a:t>
            </a:r>
            <a:r>
              <a:rPr lang="de-DE" altLang="de-DE" sz="800" dirty="0" smtClean="0">
                <a:latin typeface="Arial" charset="0"/>
                <a:ea typeface="ＭＳ Ｐゴシック" pitchFamily="4" charset="-128"/>
              </a:rPr>
              <a:t> oder behandelbare andere neurologische oder psychiatrische Erkrankungen. Bei entsprechender Erfahrung fällt lediglich die Abgrenzung gegen einen sogenannten „</a:t>
            </a:r>
            <a:r>
              <a:rPr lang="de-DE" altLang="de-DE" sz="800" dirty="0" err="1" smtClean="0">
                <a:latin typeface="Arial" charset="0"/>
                <a:ea typeface="ＭＳ Ｐゴシック" pitchFamily="4" charset="-128"/>
              </a:rPr>
              <a:t>minimally</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rPr>
              <a:t>conscious</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schwer, da hier ein fließender Übergang besteht. Es handelt sich ebenfalls um eine schwere Hirnschädigung, bei der jedoch einfache bewusste Reaktionen (z. B. Erkennen von Angehörigen) funktionieren.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Therapie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72" tooltip="Abschnitt bearbeiten: Therapi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Die Behandlung orientiert sich an den Phasen der Neurologischen </a:t>
            </a:r>
            <a:r>
              <a:rPr lang="de-DE" altLang="de-DE" sz="800" dirty="0" smtClean="0">
                <a:latin typeface="Arial" charset="0"/>
                <a:ea typeface="ＭＳ Ｐゴシック" pitchFamily="4" charset="-128"/>
                <a:hlinkClick r:id="rId73" tooltip="Medizinische Rehabilitation"/>
              </a:rPr>
              <a:t>Frührehabilitation</a:t>
            </a:r>
            <a:r>
              <a:rPr lang="de-DE" altLang="de-DE" sz="800" dirty="0" smtClean="0">
                <a:latin typeface="Arial" charset="0"/>
                <a:ea typeface="ＭＳ Ｐゴシック" pitchFamily="4" charset="-128"/>
              </a:rPr>
              <a:t>. Dabei steht zunächst die Akutbehandlung (Phase A) im Mittelpunkt. In dieser Zeit werden zumeist ein Luftröhrenschnitt (</a:t>
            </a:r>
            <a:r>
              <a:rPr lang="de-DE" altLang="de-DE" sz="800" dirty="0" smtClean="0">
                <a:latin typeface="Arial" charset="0"/>
                <a:ea typeface="ＭＳ Ｐゴシック" pitchFamily="4" charset="-128"/>
                <a:hlinkClick r:id="rId74" tooltip="Tracheotomie"/>
              </a:rPr>
              <a:t>Tracheotomie</a:t>
            </a:r>
            <a:r>
              <a:rPr lang="de-DE" altLang="de-DE" sz="800" dirty="0" smtClean="0">
                <a:latin typeface="Arial" charset="0"/>
                <a:ea typeface="ＭＳ Ｐゴシック" pitchFamily="4" charset="-128"/>
              </a:rPr>
              <a:t>), eine Ernährungssonde durch die Bauchwand (</a:t>
            </a:r>
            <a:r>
              <a:rPr lang="de-DE" altLang="de-DE" sz="800" dirty="0" smtClean="0">
                <a:latin typeface="Arial" charset="0"/>
                <a:ea typeface="ＭＳ Ｐゴシック" pitchFamily="4" charset="-128"/>
                <a:hlinkClick r:id="rId75" tooltip="Perkutane endoskopische Gastrostomie"/>
              </a:rPr>
              <a:t>PEG</a:t>
            </a:r>
            <a:r>
              <a:rPr lang="de-DE" altLang="de-DE" sz="800" dirty="0" smtClean="0">
                <a:latin typeface="Arial" charset="0"/>
                <a:ea typeface="ＭＳ Ｐゴシック" pitchFamily="4" charset="-128"/>
              </a:rPr>
              <a:t>) und oft auch eine Urinableitung durch die Bauchwand (</a:t>
            </a:r>
            <a:r>
              <a:rPr lang="de-DE" altLang="de-DE" sz="800" dirty="0" smtClean="0">
                <a:latin typeface="Arial" charset="0"/>
                <a:ea typeface="ＭＳ Ｐゴシック" pitchFamily="4" charset="-128"/>
                <a:hlinkClick r:id="rId76" tooltip="Blasenkatheter"/>
              </a:rPr>
              <a:t>SPF</a:t>
            </a:r>
            <a:r>
              <a:rPr lang="de-DE" altLang="de-DE" sz="800" dirty="0" smtClean="0">
                <a:latin typeface="Arial" charset="0"/>
                <a:ea typeface="ＭＳ Ｐゴシック" pitchFamily="4" charset="-128"/>
              </a:rPr>
              <a:t>) angelegt, um die Lebensfunktionen zu sichern und eine optimale pflegerische Versorgung zu ermöglichen (einschließlich Ernährung). Bereits während dieser Zeit sollten allerdings rehabilitativ orientierte Angebote durch vor allem </a:t>
            </a:r>
            <a:r>
              <a:rPr lang="de-DE" altLang="de-DE" sz="800" dirty="0" smtClean="0">
                <a:latin typeface="Arial" charset="0"/>
                <a:ea typeface="ＭＳ Ｐゴシック" pitchFamily="4" charset="-128"/>
                <a:hlinkClick r:id="rId77" tooltip="Physiotherapie"/>
              </a:rPr>
              <a:t>Physiotherapie</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78" tooltip="Logopädie"/>
              </a:rPr>
              <a:t>Logopädie</a:t>
            </a:r>
            <a:r>
              <a:rPr lang="de-DE" altLang="de-DE" sz="800" dirty="0" smtClean="0">
                <a:latin typeface="Arial" charset="0"/>
                <a:ea typeface="ＭＳ Ｐゴシック" pitchFamily="4" charset="-128"/>
              </a:rPr>
              <a:t> gemacht werden. Dadurch lassen sich </a:t>
            </a:r>
            <a:r>
              <a:rPr lang="de-DE" altLang="de-DE" sz="800" dirty="0" smtClean="0">
                <a:latin typeface="Arial" charset="0"/>
                <a:ea typeface="ＭＳ Ｐゴシック" pitchFamily="4" charset="-128"/>
                <a:hlinkClick r:id="rId79" tooltip="Kontraktur"/>
              </a:rPr>
              <a:t>Kontrakturen</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80" tooltip="Lungenentzündung"/>
              </a:rPr>
              <a:t>Lungenentzündungen</a:t>
            </a:r>
            <a:r>
              <a:rPr lang="de-DE" altLang="de-DE" sz="800" dirty="0" smtClean="0">
                <a:latin typeface="Arial" charset="0"/>
                <a:ea typeface="ＭＳ Ｐゴシック" pitchFamily="4" charset="-128"/>
              </a:rPr>
              <a:t> vermeiden sowie die Schluckfunktion verbessern. Die Funktion des Schluckens ist nach Beendigung der maschinellen Beatmung entscheidend dafür, ob die Trachealkanüle entfernt werden kann.</a:t>
            </a:r>
          </a:p>
          <a:p>
            <a:pPr eaLnBrk="1" hangingPunct="1">
              <a:lnSpc>
                <a:spcPct val="80000"/>
              </a:lnSpc>
            </a:pPr>
            <a:r>
              <a:rPr lang="de-DE" altLang="de-DE" sz="800" dirty="0" smtClean="0">
                <a:latin typeface="Arial" charset="0"/>
                <a:ea typeface="ＭＳ Ｐゴシック" pitchFamily="4" charset="-128"/>
              </a:rPr>
              <a:t>Nach Abschluss der Akutbehandlung schließt sich die Frührehabilitation der Phase B an. Das Therapieangebot wird dabei um </a:t>
            </a:r>
            <a:r>
              <a:rPr lang="de-DE" altLang="de-DE" sz="800" dirty="0" smtClean="0">
                <a:latin typeface="Arial" charset="0"/>
                <a:ea typeface="ＭＳ Ｐゴシック" pitchFamily="4" charset="-128"/>
                <a:hlinkClick r:id="rId81" tooltip="Ergotherapie"/>
              </a:rPr>
              <a:t>Ergotherapie</a:t>
            </a:r>
            <a:r>
              <a:rPr lang="de-DE" altLang="de-DE" sz="800" dirty="0" smtClean="0">
                <a:latin typeface="Arial" charset="0"/>
                <a:ea typeface="ＭＳ Ｐゴシック" pitchFamily="4" charset="-128"/>
              </a:rPr>
              <a:t> und Neuropsychologie erweitert. Zusätzlich kann Musiktherapie eingesetzt werden. Ziel ist die Verbesserung motorischer, geistiger und psychischer Funktionen. Die Behandlung muss im Team unter ärztlicher Leitung erfolgen, dies wird auch von den Kostenträgern gefordert und nachgeprüft. Weitgehend durchgesetzt hat sich das Konzept der </a:t>
            </a:r>
            <a:r>
              <a:rPr lang="de-DE" altLang="de-DE" sz="800" dirty="0" smtClean="0">
                <a:latin typeface="Arial" charset="0"/>
                <a:ea typeface="ＭＳ Ｐゴシック" pitchFamily="4" charset="-128"/>
                <a:hlinkClick r:id="rId12" tooltip="Basale Stimulation"/>
              </a:rPr>
              <a:t>Basalen Stimulation</a:t>
            </a:r>
            <a:r>
              <a:rPr lang="de-DE" altLang="de-DE" sz="800" dirty="0" smtClean="0">
                <a:latin typeface="Arial" charset="0"/>
                <a:ea typeface="ＭＳ Ｐゴシック" pitchFamily="4" charset="-128"/>
              </a:rPr>
              <a:t>, welches in einem integrierten pädagogischen und pflegerischen Konzept eine dem Schädigungsmuster angepasste Wahrnehmung der Umwelt und Unterstützung einfacher Körperfunktionen (z. B. Bewegungen) vermitteln soll.</a:t>
            </a:r>
          </a:p>
          <a:p>
            <a:pPr eaLnBrk="1" hangingPunct="1">
              <a:lnSpc>
                <a:spcPct val="80000"/>
              </a:lnSpc>
            </a:pPr>
            <a:r>
              <a:rPr lang="de-DE" altLang="de-DE" sz="800" dirty="0" smtClean="0">
                <a:latin typeface="Arial" charset="0"/>
                <a:ea typeface="ＭＳ Ｐゴシック" pitchFamily="4" charset="-128"/>
              </a:rPr>
              <a:t>In dieser Phase, die zwischen einem Monat und einem Jahr dauert, entscheidet sich die Prognose des Betroffenen. Kommt es zu einer merklichen Verbesserung physischer und psychischer Leistungen, so können weitere Phasen der Rehabilitation angeschlossen werden (Phasen C/D/E). Bleibt er jedoch bewusstlos, muss zur Phase F (dauerhafte „Aktivierende Behandlungspflege“) übergegangen werden.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Therapieabbruch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82" tooltip="Abschnitt bearbeiten: Therapieabbruch"/>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Grundsätzlich hat jeder Mensch das Recht, eine solche Therapie ganz oder teilweise abzulehnen und in einem solchen Fall sterben zu wollen. Da der Betroffene aber seinen Willen nicht vertreten kann (genau genommen zu keiner Willensäußerung fähig ist), ist die Festlegung des Willens in einer entsprechenden Verfügung (</a:t>
            </a:r>
            <a:r>
              <a:rPr lang="de-DE" altLang="de-DE" sz="800" dirty="0" smtClean="0">
                <a:latin typeface="Arial" charset="0"/>
                <a:ea typeface="ＭＳ Ｐゴシック" pitchFamily="4" charset="-128"/>
                <a:hlinkClick r:id="rId83" tooltip="Patientenverfügung"/>
              </a:rPr>
              <a:t>Patientenverfügung</a:t>
            </a:r>
            <a:r>
              <a:rPr lang="de-DE" altLang="de-DE" sz="800" dirty="0" smtClean="0">
                <a:latin typeface="Arial" charset="0"/>
                <a:ea typeface="ＭＳ Ｐゴシック" pitchFamily="4" charset="-128"/>
              </a:rPr>
              <a:t>) sinnvoll. In einer solchen Patientenverfügung darf auch eine bestmögliche Therapie festgelegt werden. Ansonsten muss für den Betroffenen eine rechtliche </a:t>
            </a:r>
            <a:r>
              <a:rPr lang="de-DE" altLang="de-DE" sz="800" dirty="0" smtClean="0">
                <a:latin typeface="Arial" charset="0"/>
                <a:ea typeface="ＭＳ Ｐゴシック" pitchFamily="4" charset="-128"/>
                <a:hlinkClick r:id="rId84" tooltip="Betreuung"/>
              </a:rPr>
              <a:t>Betreuung</a:t>
            </a:r>
            <a:r>
              <a:rPr lang="de-DE" altLang="de-DE" sz="800" dirty="0" smtClean="0">
                <a:latin typeface="Arial" charset="0"/>
                <a:ea typeface="ＭＳ Ｐゴシック" pitchFamily="4" charset="-128"/>
              </a:rPr>
              <a:t> (früher </a:t>
            </a:r>
            <a:r>
              <a:rPr lang="de-DE" altLang="de-DE" sz="800" dirty="0" smtClean="0">
                <a:latin typeface="Arial" charset="0"/>
                <a:ea typeface="ＭＳ Ｐゴシック" pitchFamily="4" charset="-128"/>
                <a:hlinkClick r:id="rId85" tooltip="Vormundschaft"/>
              </a:rPr>
              <a:t>Vormundschaft</a:t>
            </a:r>
            <a:r>
              <a:rPr lang="de-DE" altLang="de-DE" sz="800" dirty="0" smtClean="0">
                <a:latin typeface="Arial" charset="0"/>
                <a:ea typeface="ＭＳ Ｐゴシック" pitchFamily="4" charset="-128"/>
              </a:rPr>
              <a:t>) eingerichtet werden. Die Aufgabe des Betreuers besteht darin, den mutmaßlichen Willen des Betroffenen zu eruieren z. B. in Gesprächen mit nahen Angehörigen und Freunden oder bisher behandelnden Therapeuten, um ihn danach den aktuell behandelnden Ärzten vorzutragen. Bei Übereinstimmung von mutmaßlichem Willen des Betreuten mit dem Arzturteil, kann dem mutmaßlichen Willen nach Behandlung oder Abbruch der Behandlung entsprochen werden. Bei Nicht-Übereinstimmung muss zur Entscheidungsfindung das Vormundschaftsgericht angerufen werden (gemäß Entscheidung des BGH-Zivilsenates vom 17. März 2003).</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Prognose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86" tooltip="Abschnitt bearbeiten: Prognos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Insgesamt liegt die Chance auf Erholung aus dem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weit unter 50 %. Die Statistiken sind problematisch, weil oft die Diagnosen am Anfang nicht ausreichend sicher fundiert waren. Als günstiger gilt die Prognose bei:</a:t>
            </a:r>
          </a:p>
          <a:p>
            <a:pPr eaLnBrk="1" hangingPunct="1">
              <a:lnSpc>
                <a:spcPct val="80000"/>
              </a:lnSpc>
            </a:pPr>
            <a:r>
              <a:rPr lang="de-DE" altLang="de-DE" sz="800" dirty="0" smtClean="0">
                <a:latin typeface="Arial" charset="0"/>
                <a:ea typeface="ＭＳ Ｐゴシック" pitchFamily="4" charset="-128"/>
              </a:rPr>
              <a:t>jungen Menschen </a:t>
            </a:r>
          </a:p>
          <a:p>
            <a:pPr eaLnBrk="1" hangingPunct="1">
              <a:lnSpc>
                <a:spcPct val="80000"/>
              </a:lnSpc>
            </a:pPr>
            <a:r>
              <a:rPr lang="de-DE" altLang="de-DE" sz="800" dirty="0" smtClean="0">
                <a:latin typeface="Arial" charset="0"/>
                <a:ea typeface="ＭＳ Ｐゴシック" pitchFamily="4" charset="-128"/>
              </a:rPr>
              <a:t>traumatischer Hirnschädigung (im Gegensatz zu </a:t>
            </a:r>
            <a:r>
              <a:rPr lang="de-DE" altLang="de-DE" sz="800" dirty="0" smtClean="0">
                <a:latin typeface="Arial" charset="0"/>
                <a:ea typeface="ＭＳ Ｐゴシック" pitchFamily="4" charset="-128"/>
                <a:hlinkClick r:id="rId34" tooltip="Hypoxie (Medizin)"/>
              </a:rPr>
              <a:t>Hypoxie</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87" tooltip="Ischämie"/>
              </a:rPr>
              <a:t>Ischämie</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kurzer Dauer des Koma am Anfang (&lt;24 Stunden) </a:t>
            </a:r>
          </a:p>
          <a:p>
            <a:pPr eaLnBrk="1" hangingPunct="1">
              <a:lnSpc>
                <a:spcPct val="80000"/>
              </a:lnSpc>
            </a:pPr>
            <a:r>
              <a:rPr lang="de-DE" altLang="de-DE" sz="800" dirty="0" smtClean="0">
                <a:latin typeface="Arial" charset="0"/>
                <a:ea typeface="ＭＳ Ｐゴシック" pitchFamily="4" charset="-128"/>
              </a:rPr>
              <a:t>Demgegenüber gibt es mehrere Befunde, die für höchstwahrscheinlich fehlende Besserung sprechen:</a:t>
            </a:r>
          </a:p>
          <a:p>
            <a:pPr eaLnBrk="1" hangingPunct="1">
              <a:lnSpc>
                <a:spcPct val="80000"/>
              </a:lnSpc>
            </a:pPr>
            <a:r>
              <a:rPr lang="de-DE" altLang="de-DE" sz="800" dirty="0" smtClean="0">
                <a:latin typeface="Arial" charset="0"/>
                <a:ea typeface="ＭＳ Ｐゴシック" pitchFamily="4" charset="-128"/>
              </a:rPr>
              <a:t>fehlende Hirnstammreflexe nach mehr als 24 Stunden </a:t>
            </a:r>
          </a:p>
          <a:p>
            <a:pPr eaLnBrk="1" hangingPunct="1">
              <a:lnSpc>
                <a:spcPct val="80000"/>
              </a:lnSpc>
            </a:pPr>
            <a:r>
              <a:rPr lang="de-DE" altLang="de-DE" sz="800" dirty="0" smtClean="0">
                <a:latin typeface="Arial" charset="0"/>
                <a:ea typeface="ＭＳ Ｐゴシック" pitchFamily="4" charset="-128"/>
              </a:rPr>
              <a:t>fehlende Pupillenreaktion ab dem dritten Tag </a:t>
            </a:r>
          </a:p>
          <a:p>
            <a:pPr eaLnBrk="1" hangingPunct="1">
              <a:lnSpc>
                <a:spcPct val="80000"/>
              </a:lnSpc>
            </a:pPr>
            <a:r>
              <a:rPr lang="de-DE" altLang="de-DE" sz="800" dirty="0" smtClean="0">
                <a:latin typeface="Arial" charset="0"/>
                <a:ea typeface="ＭＳ Ｐゴシック" pitchFamily="4" charset="-128"/>
              </a:rPr>
              <a:t>Ausfall der </a:t>
            </a:r>
            <a:r>
              <a:rPr lang="de-DE" altLang="de-DE" sz="800" dirty="0" smtClean="0">
                <a:latin typeface="Arial" charset="0"/>
                <a:ea typeface="ＭＳ Ｐゴシック" pitchFamily="4" charset="-128"/>
                <a:hlinkClick r:id="rId70" tooltip="Evozierte Potentiale"/>
              </a:rPr>
              <a:t>Somatisch evozierten Potentiale (SEP)</a:t>
            </a:r>
            <a:r>
              <a:rPr lang="de-DE" altLang="de-DE" sz="800" dirty="0" smtClean="0">
                <a:latin typeface="Arial" charset="0"/>
                <a:ea typeface="ＭＳ Ｐゴシック" pitchFamily="4" charset="-128"/>
              </a:rPr>
              <a:t> des </a:t>
            </a:r>
            <a:r>
              <a:rPr lang="de-DE" altLang="de-DE" sz="800" dirty="0" err="1" smtClean="0">
                <a:latin typeface="Arial" charset="0"/>
                <a:ea typeface="ＭＳ Ｐゴシック" pitchFamily="4" charset="-128"/>
                <a:hlinkClick r:id="rId88" tooltip="Nervus medianus"/>
              </a:rPr>
              <a:t>Nervus</a:t>
            </a:r>
            <a:r>
              <a:rPr lang="de-DE" altLang="de-DE" sz="800" dirty="0" smtClean="0">
                <a:latin typeface="Arial" charset="0"/>
                <a:ea typeface="ＭＳ Ｐゴシック" pitchFamily="4" charset="-128"/>
                <a:hlinkClick r:id="rId88" tooltip="Nervus medianus"/>
              </a:rPr>
              <a:t> </a:t>
            </a:r>
            <a:r>
              <a:rPr lang="de-DE" altLang="de-DE" sz="800" dirty="0" err="1" smtClean="0">
                <a:latin typeface="Arial" charset="0"/>
                <a:ea typeface="ＭＳ Ｐゴシック" pitchFamily="4" charset="-128"/>
                <a:hlinkClick r:id="rId88" tooltip="Nervus medianus"/>
              </a:rPr>
              <a:t>medianus</a:t>
            </a:r>
            <a:r>
              <a:rPr lang="de-DE" altLang="de-DE" sz="800" dirty="0" smtClean="0">
                <a:latin typeface="Arial" charset="0"/>
                <a:ea typeface="ＭＳ Ｐゴシック" pitchFamily="4" charset="-128"/>
              </a:rPr>
              <a:t> nach mehr als 24 Stunden </a:t>
            </a:r>
          </a:p>
          <a:p>
            <a:pPr eaLnBrk="1" hangingPunct="1">
              <a:lnSpc>
                <a:spcPct val="80000"/>
              </a:lnSpc>
            </a:pPr>
            <a:r>
              <a:rPr lang="de-DE" altLang="de-DE" sz="800" dirty="0" smtClean="0">
                <a:latin typeface="Arial" charset="0"/>
                <a:ea typeface="ＭＳ Ｐゴシック" pitchFamily="4" charset="-128"/>
              </a:rPr>
              <a:t>schwerste </a:t>
            </a:r>
            <a:r>
              <a:rPr lang="de-DE" altLang="de-DE" sz="800" dirty="0" smtClean="0">
                <a:latin typeface="Arial" charset="0"/>
                <a:ea typeface="ＭＳ Ｐゴシック" pitchFamily="4" charset="-128"/>
                <a:hlinkClick r:id="rId69" tooltip="Elektroenzephalografie"/>
              </a:rPr>
              <a:t>EEG</a:t>
            </a:r>
            <a:r>
              <a:rPr lang="de-DE" altLang="de-DE" sz="800" dirty="0" smtClean="0">
                <a:latin typeface="Arial" charset="0"/>
                <a:ea typeface="ＭＳ Ｐゴシック" pitchFamily="4" charset="-128"/>
              </a:rPr>
              <a:t>-Veränderungen (</a:t>
            </a:r>
            <a:r>
              <a:rPr lang="de-DE" altLang="de-DE" sz="800" dirty="0" err="1" smtClean="0">
                <a:latin typeface="Arial" charset="0"/>
                <a:ea typeface="ＭＳ Ｐゴシック" pitchFamily="4" charset="-128"/>
              </a:rPr>
              <a:t>areaktiv</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hlinkClick r:id="rId89" tooltip="Burst suppression (Seite nicht vorhanden)"/>
              </a:rPr>
              <a:t>burst</a:t>
            </a:r>
            <a:r>
              <a:rPr lang="de-DE" altLang="de-DE" sz="800" dirty="0" smtClean="0">
                <a:latin typeface="Arial" charset="0"/>
                <a:ea typeface="ＭＳ Ｐゴシック" pitchFamily="4" charset="-128"/>
                <a:hlinkClick r:id="rId89" tooltip="Burst suppression (Seite nicht vorhanden)"/>
              </a:rPr>
              <a:t> </a:t>
            </a:r>
            <a:r>
              <a:rPr lang="de-DE" altLang="de-DE" sz="800" dirty="0" err="1" smtClean="0">
                <a:latin typeface="Arial" charset="0"/>
                <a:ea typeface="ＭＳ Ｐゴシック" pitchFamily="4" charset="-128"/>
                <a:hlinkClick r:id="rId89" tooltip="Burst suppression (Seite nicht vorhanden)"/>
              </a:rPr>
              <a:t>suppression</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hlinkClick r:id="rId90" tooltip="Isoelektrisch"/>
              </a:rPr>
              <a:t>isoelektrisch</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massives </a:t>
            </a:r>
            <a:r>
              <a:rPr lang="de-DE" altLang="de-DE" sz="800" dirty="0" smtClean="0">
                <a:latin typeface="Arial" charset="0"/>
                <a:ea typeface="ＭＳ Ｐゴシック" pitchFamily="4" charset="-128"/>
                <a:hlinkClick r:id="rId91" tooltip="Hirnödem"/>
              </a:rPr>
              <a:t>Hirnödem</a:t>
            </a:r>
            <a:r>
              <a:rPr lang="de-DE" altLang="de-DE" sz="800" dirty="0" smtClean="0">
                <a:latin typeface="Arial" charset="0"/>
                <a:ea typeface="ＭＳ Ｐゴシック" pitchFamily="4" charset="-128"/>
              </a:rPr>
              <a:t> im </a:t>
            </a:r>
            <a:r>
              <a:rPr lang="de-DE" altLang="de-DE" sz="800" dirty="0" smtClean="0">
                <a:latin typeface="Arial" charset="0"/>
                <a:ea typeface="ＭＳ Ｐゴシック" pitchFamily="4" charset="-128"/>
                <a:hlinkClick r:id="rId92" tooltip="Computertomographie"/>
              </a:rPr>
              <a:t>CT</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beidseitige Hirnstammläsion im </a:t>
            </a:r>
            <a:r>
              <a:rPr lang="de-DE" altLang="de-DE" sz="800" dirty="0" smtClean="0">
                <a:latin typeface="Arial" charset="0"/>
                <a:ea typeface="ＭＳ Ｐゴシック" pitchFamily="4" charset="-128"/>
                <a:hlinkClick r:id="rId93" tooltip="Magnetresonanztomographie"/>
              </a:rPr>
              <a:t>MRT</a:t>
            </a:r>
            <a:r>
              <a:rPr lang="de-DE" altLang="de-DE" sz="800" dirty="0" smtClean="0">
                <a:latin typeface="Arial" charset="0"/>
                <a:ea typeface="ＭＳ Ｐゴシック" pitchFamily="4" charset="-128"/>
              </a:rPr>
              <a:t> (belegt für </a:t>
            </a:r>
            <a:r>
              <a:rPr lang="de-DE" altLang="de-DE" sz="800" dirty="0" smtClean="0">
                <a:latin typeface="Arial" charset="0"/>
                <a:ea typeface="ＭＳ Ｐゴシック" pitchFamily="4" charset="-128"/>
                <a:hlinkClick r:id="rId33" tooltip="Schädel-Hirn-Trauma"/>
              </a:rPr>
              <a:t>Schädel-Hirn-Traumata</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Im Einzelfall sollte zunächst behandelt werden (</a:t>
            </a:r>
            <a:r>
              <a:rPr lang="de-DE" altLang="de-DE" sz="800" i="1" dirty="0" smtClean="0">
                <a:latin typeface="Arial" charset="0"/>
                <a:ea typeface="ＭＳ Ｐゴシック" pitchFamily="4" charset="-128"/>
              </a:rPr>
              <a:t>s. o.</a:t>
            </a:r>
            <a:r>
              <a:rPr lang="de-DE" altLang="de-DE" sz="800" dirty="0" smtClean="0">
                <a:latin typeface="Arial" charset="0"/>
                <a:ea typeface="ＭＳ Ｐゴシック" pitchFamily="4" charset="-128"/>
              </a:rPr>
              <a:t>). Eine Besserung ist bei nichttraumatischer Hirnschädigung nach drei Monaten, bei traumatischer Hirnschädigung nach zwölf Monaten mit an Sicherheit grenzender Wahrscheinlichkeit ausgeschlossen. Auch bei Besserung des Zustandes bleibt die Mehrzahl der Betroffenen ein Leben lang auf fremde Hilfe angewiesen.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Soziales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4" tooltip="Abschnitt bearbeiten: Soziales"/>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Angehörige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5" tooltip="Abschnitt bearbeiten: Angehörig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Bis zu 70 % der Wachkomapatienten werden zu Hause in der Familie gepflegt. Dies scheint umso mehr wünschenswert, da die Grenze zum </a:t>
            </a:r>
            <a:r>
              <a:rPr lang="de-DE" altLang="de-DE" sz="800" i="1" dirty="0" err="1" smtClean="0">
                <a:latin typeface="Arial" charset="0"/>
                <a:ea typeface="ＭＳ Ｐゴシック" pitchFamily="4" charset="-128"/>
              </a:rPr>
              <a:t>minimally</a:t>
            </a:r>
            <a:r>
              <a:rPr lang="de-DE" altLang="de-DE" sz="800" i="1" dirty="0" smtClean="0">
                <a:latin typeface="Arial" charset="0"/>
                <a:ea typeface="ＭＳ Ｐゴシック" pitchFamily="4" charset="-128"/>
              </a:rPr>
              <a:t> </a:t>
            </a:r>
            <a:r>
              <a:rPr lang="de-DE" altLang="de-DE" sz="800" i="1" dirty="0" err="1" smtClean="0">
                <a:latin typeface="Arial" charset="0"/>
                <a:ea typeface="ＭＳ Ｐゴシック" pitchFamily="4" charset="-128"/>
              </a:rPr>
              <a:t>consciousness</a:t>
            </a:r>
            <a:r>
              <a:rPr lang="de-DE" altLang="de-DE" sz="800" i="1" dirty="0" smtClean="0">
                <a:latin typeface="Arial" charset="0"/>
                <a:ea typeface="ＭＳ Ｐゴシック" pitchFamily="4" charset="-128"/>
              </a:rPr>
              <a:t> </a:t>
            </a:r>
            <a:r>
              <a:rPr lang="de-DE" altLang="de-DE" sz="800" i="1" dirty="0" err="1" smtClean="0">
                <a:latin typeface="Arial" charset="0"/>
                <a:ea typeface="ＭＳ Ｐゴシック" pitchFamily="4" charset="-128"/>
              </a:rPr>
              <a:t>state</a:t>
            </a:r>
            <a:r>
              <a:rPr lang="de-DE" altLang="de-DE" sz="800" dirty="0" smtClean="0">
                <a:latin typeface="Arial" charset="0"/>
                <a:ea typeface="ＭＳ Ｐゴシック" pitchFamily="4" charset="-128"/>
              </a:rPr>
              <a:t> nicht mit letzter Sicherheit zu ziehen ist und emotionale Reaktionen am ehesten zu erwarten wären. Mit entsprechender professioneller Unterstützung (ambulante Pflegedienste) ist dies oft für die Familien physisch und psychisch zu bewältigen.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Schulpflicht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6" tooltip="Abschnitt bearbeiten: Schulpflicht"/>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Bei Kindern im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bleibt die Schulpflicht bestehen. Aufgrund der Schwere der Hirnschädigung ist jedoch ein Regelschulunterricht in den meisten Fällen ausgeschlossen. Wichtig ist in diesem Fall der Anreiz des Ortswechsels und die veränderte Atmosphäre, auch wenn man sich nicht sicher sein kann, was die Person empfindet oder wahrnimmt.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Kommunikation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7" tooltip="Abschnitt bearbeiten: Kommunikation"/>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Obgleich das Wachkoma eigentlich durch das Fehlen von Bewusstsein und Äußerungsmöglichkeiten gekennzeichnet ist, mehren sich in den letzten Jahren die Befunde von Forschern, die über kommunikative Zugänge zu diesen Patienten berichten (</a:t>
            </a:r>
            <a:r>
              <a:rPr lang="de-DE" altLang="de-DE" sz="800" i="1" dirty="0" smtClean="0">
                <a:latin typeface="Arial" charset="0"/>
                <a:ea typeface="ＭＳ Ｐゴシック" pitchFamily="4" charset="-128"/>
              </a:rPr>
              <a:t>vgl.</a:t>
            </a:r>
            <a:r>
              <a:rPr lang="de-DE" altLang="de-DE" sz="800" dirty="0" smtClean="0">
                <a:latin typeface="Arial" charset="0"/>
                <a:ea typeface="ＭＳ Ｐゴシック" pitchFamily="4" charset="-128"/>
              </a:rPr>
              <a:t> z. B. Zieger 2001). Kommunikation setzt Wahrnehmung und Orientierung voraus, die wiederum essentielle Bestandteile des Bewusstseins sind. In der nonverbalen Kommunikation mit Menschen in der Langzeitphase des Wachkomas (&gt; 18 Monate) konnte die Existenz solcher Bewusstseinsmerkmale aufgezeigt werden (vgl. </a:t>
            </a:r>
            <a:r>
              <a:rPr lang="de-DE" altLang="de-DE" sz="800" dirty="0" err="1" smtClean="0">
                <a:latin typeface="Arial" charset="0"/>
                <a:ea typeface="ＭＳ Ｐゴシック" pitchFamily="4" charset="-128"/>
              </a:rPr>
              <a:t>Herkenrath</a:t>
            </a:r>
            <a:r>
              <a:rPr lang="de-DE" altLang="de-DE" sz="800" dirty="0" smtClean="0">
                <a:latin typeface="Arial" charset="0"/>
                <a:ea typeface="ＭＳ Ｐゴシック" pitchFamily="4" charset="-128"/>
              </a:rPr>
              <a:t> 2006). Untersuchungen einer britischen Forschergruppe konnten jüngst sogar Belege dafür beibringen, dass bei manchen Wachkoma-Patienten ein Bewusstsein für sich selbst und ihre Umgebung besteht (Owen et al. 2006). </a:t>
            </a:r>
            <a:r>
              <a:rPr lang="de-DE" altLang="de-DE" sz="800" dirty="0" smtClean="0">
                <a:latin typeface="Arial" charset="0"/>
                <a:ea typeface="ＭＳ Ｐゴシック" pitchFamily="4" charset="-128"/>
                <a:hlinkClick r:id="rId98" tooltip="Niels Birbaumer"/>
              </a:rPr>
              <a:t>Niels </a:t>
            </a:r>
            <a:r>
              <a:rPr lang="de-DE" altLang="de-DE" sz="800" dirty="0" err="1" smtClean="0">
                <a:latin typeface="Arial" charset="0"/>
                <a:ea typeface="ＭＳ Ｐゴシック" pitchFamily="4" charset="-128"/>
                <a:hlinkClick r:id="rId98" tooltip="Niels Birbaumer"/>
              </a:rPr>
              <a:t>Birbaumer</a:t>
            </a:r>
            <a:r>
              <a:rPr lang="de-DE" altLang="de-DE" sz="800" dirty="0" smtClean="0">
                <a:latin typeface="Arial" charset="0"/>
                <a:ea typeface="ＭＳ Ｐゴシック" pitchFamily="4" charset="-128"/>
              </a:rPr>
              <a:t> (2005) konnte mit seiner Arbeitsgruppe in den vergangenen Jahren Hinweise darauf finden, dass die Lebensqualität von Menschen im Wachkoma vermutlich weitaus höher ist, als man „von außen“ vermutet.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4" charset="0"/>
                <a:ea typeface="ＭＳ Ｐゴシック" pitchFamily="4" charset="-128"/>
              </a:defRPr>
            </a:lvl1pPr>
            <a:lvl2pPr marL="37931725" indent="-37474525">
              <a:defRPr sz="1200">
                <a:solidFill>
                  <a:schemeClr val="tx1"/>
                </a:solidFill>
                <a:latin typeface="Calibri" pitchFamily="4" charset="0"/>
                <a:ea typeface="ＭＳ Ｐゴシック" pitchFamily="4" charset="-128"/>
              </a:defRPr>
            </a:lvl2pPr>
            <a:lvl3pPr marL="1143000" indent="-228600">
              <a:defRPr sz="1200">
                <a:solidFill>
                  <a:schemeClr val="tx1"/>
                </a:solidFill>
                <a:latin typeface="Calibri" pitchFamily="4" charset="0"/>
                <a:ea typeface="ＭＳ Ｐゴシック" pitchFamily="4" charset="-128"/>
              </a:defRPr>
            </a:lvl3pPr>
            <a:lvl4pPr marL="1600200" indent="-228600">
              <a:defRPr sz="1200">
                <a:solidFill>
                  <a:schemeClr val="tx1"/>
                </a:solidFill>
                <a:latin typeface="Calibri" pitchFamily="4" charset="0"/>
                <a:ea typeface="ＭＳ Ｐゴシック" pitchFamily="4" charset="-128"/>
              </a:defRPr>
            </a:lvl4pPr>
            <a:lvl5pPr marL="2057400" indent="-228600">
              <a:defRPr sz="1200">
                <a:solidFill>
                  <a:schemeClr val="tx1"/>
                </a:solidFill>
                <a:latin typeface="Calibri" pitchFamily="4" charset="0"/>
                <a:ea typeface="ＭＳ Ｐゴシック" pitchFamily="4" charset="-128"/>
              </a:defRPr>
            </a:lvl5pPr>
            <a:lvl6pPr marL="25146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6pPr>
            <a:lvl7pPr marL="29718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7pPr>
            <a:lvl8pPr marL="34290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8pPr>
            <a:lvl9pPr marL="3886200" indent="-228600" eaLnBrk="0" fontAlgn="base" hangingPunct="0">
              <a:spcBef>
                <a:spcPct val="30000"/>
              </a:spcBef>
              <a:spcAft>
                <a:spcPct val="0"/>
              </a:spcAft>
              <a:defRPr sz="1200">
                <a:solidFill>
                  <a:schemeClr val="tx1"/>
                </a:solidFill>
                <a:latin typeface="Calibri" pitchFamily="4" charset="0"/>
                <a:ea typeface="ＭＳ Ｐゴシック" pitchFamily="4" charset="-128"/>
              </a:defRPr>
            </a:lvl9pPr>
          </a:lstStyle>
          <a:p>
            <a:fld id="{A888F421-2B16-411C-9861-024B5264A231}" type="slidenum">
              <a:rPr lang="de-DE" altLang="de-DE" smtClean="0">
                <a:latin typeface="Arial" charset="0"/>
              </a:rPr>
              <a:pPr/>
              <a:t>5</a:t>
            </a:fld>
            <a:endParaRPr lang="de-DE" altLang="de-DE" smtClean="0">
              <a:latin typeface="Arial" charset="0"/>
            </a:endParaRPr>
          </a:p>
        </p:txBody>
      </p:sp>
      <p:sp>
        <p:nvSpPr>
          <p:cNvPr id="51203"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p>
            <a:pPr eaLnBrk="1" hangingPunct="1">
              <a:buFontTx/>
              <a:buChar char="•"/>
            </a:pPr>
            <a:r>
              <a:rPr lang="de-DE" altLang="de-DE" sz="900" dirty="0" smtClean="0">
                <a:latin typeface="Arial" charset="0"/>
                <a:ea typeface="ＭＳ Ｐゴシック" pitchFamily="4" charset="-128"/>
              </a:rPr>
              <a:t> </a:t>
            </a:r>
            <a:r>
              <a:rPr lang="de-DE" altLang="de-DE" sz="1000" dirty="0" smtClean="0">
                <a:latin typeface="Arial" charset="0"/>
                <a:ea typeface="ＭＳ Ｐゴシック" pitchFamily="4" charset="-128"/>
              </a:rPr>
              <a:t>In Deutschland leben mindestens 10.000 Patienten im  persistent vegetative </a:t>
            </a:r>
            <a:r>
              <a:rPr lang="de-DE" altLang="de-DE" sz="1000" dirty="0" err="1" smtClean="0">
                <a:latin typeface="Arial" charset="0"/>
                <a:ea typeface="ＭＳ Ｐゴシック" pitchFamily="4" charset="-128"/>
              </a:rPr>
              <a:t>state</a:t>
            </a:r>
            <a:r>
              <a:rPr lang="de-DE" altLang="de-DE" sz="1000" dirty="0" smtClean="0">
                <a:latin typeface="Arial" charset="0"/>
                <a:ea typeface="ＭＳ Ｐゴシック" pitchFamily="4" charset="-128"/>
              </a:rPr>
              <a:t> (PVS)</a:t>
            </a:r>
          </a:p>
          <a:p>
            <a:pPr eaLnBrk="1" hangingPunct="1">
              <a:buFontTx/>
              <a:buChar char="•"/>
            </a:pPr>
            <a:r>
              <a:rPr lang="de-DE" altLang="de-DE" sz="1000" dirty="0" smtClean="0">
                <a:latin typeface="Arial" charset="0"/>
                <a:ea typeface="ＭＳ Ｐゴシック" pitchFamily="4" charset="-128"/>
              </a:rPr>
              <a:t> </a:t>
            </a:r>
            <a:r>
              <a:rPr lang="de-DE" altLang="de-DE" sz="1000" b="1" dirty="0" smtClean="0">
                <a:latin typeface="Arial" charset="0"/>
                <a:ea typeface="ＭＳ Ｐゴシック" pitchFamily="4" charset="-128"/>
              </a:rPr>
              <a:t>PVS – </a:t>
            </a:r>
            <a:r>
              <a:rPr lang="de-DE" altLang="de-DE" sz="1000" b="1" dirty="0" err="1" smtClean="0">
                <a:latin typeface="Arial" charset="0"/>
                <a:ea typeface="ＭＳ Ｐゴシック" pitchFamily="4" charset="-128"/>
              </a:rPr>
              <a:t>Apallisches</a:t>
            </a:r>
            <a:r>
              <a:rPr lang="de-DE" altLang="de-DE" sz="1000" b="1" dirty="0" smtClean="0">
                <a:latin typeface="Arial" charset="0"/>
                <a:ea typeface="ＭＳ Ｐゴシック" pitchFamily="4" charset="-128"/>
              </a:rPr>
              <a:t> Syndrom</a:t>
            </a:r>
            <a:r>
              <a:rPr lang="de-DE" altLang="de-DE" sz="1000" dirty="0" smtClean="0">
                <a:latin typeface="Arial" charset="0"/>
                <a:ea typeface="ＭＳ Ｐゴシック" pitchFamily="4" charset="-128"/>
              </a:rPr>
              <a:t>: Bei traumatischer Ursache (insbesondere bei Jüngeren) gibt eine Behandlungsfrist von 12 Monaten,   bei PVS durch Hypoxie von etwa 3 Monaten eine sehr hohe Sicherheit bezüglich der Beurteilung der Gesamtprognose! Nach diesen Zeitfenstern ist mit einer substantiellen Besserung kaum mehr zu rechnen!</a:t>
            </a:r>
          </a:p>
          <a:p>
            <a:pPr eaLnBrk="1" hangingPunct="1">
              <a:buFontTx/>
              <a:buChar char="•"/>
            </a:pPr>
            <a:endParaRPr lang="de-DE" altLang="de-DE" sz="1000" b="1" dirty="0" smtClean="0">
              <a:latin typeface="Arial" charset="0"/>
              <a:ea typeface="ＭＳ Ｐゴシック" pitchFamily="4" charset="-128"/>
            </a:endParaRPr>
          </a:p>
          <a:p>
            <a:pPr eaLnBrk="1" hangingPunct="1">
              <a:buFontTx/>
              <a:buNone/>
            </a:pPr>
            <a:r>
              <a:rPr lang="de-DE" altLang="de-DE" sz="800" b="1" dirty="0" err="1" smtClean="0">
                <a:latin typeface="Arial" charset="0"/>
                <a:ea typeface="ＭＳ Ｐゴシック" pitchFamily="4" charset="-128"/>
              </a:rPr>
              <a:t>Apallisches</a:t>
            </a:r>
            <a:r>
              <a:rPr lang="de-DE" altLang="de-DE" sz="800" b="1" dirty="0" smtClean="0">
                <a:latin typeface="Arial" charset="0"/>
                <a:ea typeface="ＭＳ Ｐゴシック" pitchFamily="4" charset="-128"/>
              </a:rPr>
              <a:t> Syndrom</a:t>
            </a:r>
          </a:p>
          <a:p>
            <a:pPr eaLnBrk="1" hangingPunct="1">
              <a:lnSpc>
                <a:spcPct val="80000"/>
              </a:lnSpc>
            </a:pPr>
            <a:r>
              <a:rPr lang="de-DE" altLang="de-DE" sz="800" b="1" dirty="0" smtClean="0">
                <a:latin typeface="Arial" charset="0"/>
                <a:ea typeface="ＭＳ Ｐゴシック" pitchFamily="4" charset="-128"/>
              </a:rPr>
              <a:t>aus Wikipedia, der freien Enzyklopädie</a:t>
            </a:r>
          </a:p>
          <a:p>
            <a:pPr eaLnBrk="1" hangingPunct="1">
              <a:lnSpc>
                <a:spcPct val="80000"/>
              </a:lnSpc>
            </a:pP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Klassifikation nach </a:t>
            </a:r>
            <a:r>
              <a:rPr lang="de-DE" altLang="de-DE" sz="800" b="1" dirty="0" smtClean="0">
                <a:latin typeface="Arial" charset="0"/>
                <a:ea typeface="ＭＳ Ｐゴシック" pitchFamily="4" charset="-128"/>
                <a:hlinkClick r:id="rId3" tooltip="Internationale statistische Klassifikation der Krankheiten und verwandter Gesundheitsprobleme"/>
              </a:rPr>
              <a:t>ICD-10</a:t>
            </a:r>
            <a:r>
              <a:rPr lang="de-DE" altLang="de-DE" sz="800" dirty="0" smtClean="0">
                <a:latin typeface="Arial" charset="0"/>
                <a:ea typeface="ＭＳ Ｐゴシック" pitchFamily="4" charset="-128"/>
              </a:rPr>
              <a:t>G93.80Apallisches Syndrom</a:t>
            </a:r>
            <a:r>
              <a:rPr lang="de-DE" altLang="de-DE" sz="800" dirty="0" smtClean="0">
                <a:latin typeface="Arial" charset="0"/>
                <a:ea typeface="ＭＳ Ｐゴシック" pitchFamily="4" charset="-128"/>
                <a:hlinkClick r:id="rId4"/>
              </a:rPr>
              <a:t>ICD-10 online (WHO-Version 2006)</a:t>
            </a:r>
            <a:r>
              <a:rPr lang="de-DE" altLang="de-DE" sz="800" dirty="0" smtClean="0">
                <a:latin typeface="Arial" charset="0"/>
                <a:ea typeface="ＭＳ Ｐゴシック" pitchFamily="4" charset="-128"/>
              </a:rPr>
              <a:t>Das </a:t>
            </a:r>
            <a:r>
              <a:rPr lang="de-DE" altLang="de-DE" sz="800" b="1" dirty="0" err="1" smtClean="0">
                <a:latin typeface="Arial" charset="0"/>
                <a:ea typeface="ＭＳ Ｐゴシック" pitchFamily="4" charset="-128"/>
              </a:rPr>
              <a:t>Apallische</a:t>
            </a:r>
            <a:r>
              <a:rPr lang="de-DE" altLang="de-DE" sz="800" b="1" dirty="0" smtClean="0">
                <a:latin typeface="Arial" charset="0"/>
                <a:ea typeface="ＭＳ Ｐゴシック" pitchFamily="4" charset="-128"/>
              </a:rPr>
              <a:t> Syndrom</a:t>
            </a:r>
            <a:r>
              <a:rPr lang="de-DE" altLang="de-DE" sz="800" dirty="0" smtClean="0">
                <a:latin typeface="Arial" charset="0"/>
                <a:ea typeface="ＭＳ Ｐゴシック" pitchFamily="4" charset="-128"/>
              </a:rPr>
              <a:t> ist ein Krankheitsbild in der </a:t>
            </a:r>
            <a:r>
              <a:rPr lang="de-DE" altLang="de-DE" sz="800" dirty="0" smtClean="0">
                <a:latin typeface="Arial" charset="0"/>
                <a:ea typeface="ＭＳ Ｐゴシック" pitchFamily="4" charset="-128"/>
                <a:hlinkClick r:id="rId5" tooltip="Neurologie"/>
              </a:rPr>
              <a:t>Neurologie</a:t>
            </a:r>
            <a:r>
              <a:rPr lang="de-DE" altLang="de-DE" sz="800" dirty="0" smtClean="0">
                <a:latin typeface="Arial" charset="0"/>
                <a:ea typeface="ＭＳ Ｐゴシック" pitchFamily="4" charset="-128"/>
              </a:rPr>
              <a:t>, das durch schwerste Schädigung des </a:t>
            </a:r>
            <a:r>
              <a:rPr lang="de-DE" altLang="de-DE" sz="800" dirty="0" smtClean="0">
                <a:latin typeface="Arial" charset="0"/>
                <a:ea typeface="ＭＳ Ｐゴシック" pitchFamily="4" charset="-128"/>
                <a:hlinkClick r:id="rId6" tooltip="Gehirn"/>
              </a:rPr>
              <a:t>Gehirns</a:t>
            </a:r>
            <a:r>
              <a:rPr lang="de-DE" altLang="de-DE" sz="800" dirty="0" smtClean="0">
                <a:latin typeface="Arial" charset="0"/>
                <a:ea typeface="ＭＳ Ｐゴシック" pitchFamily="4" charset="-128"/>
              </a:rPr>
              <a:t> hervorgerufen wird. Dabei kommt es zu einem funktionellen Ausfall der gesamten Großhirnfunktion oder größerer Teile, während Funktionen von </a:t>
            </a:r>
            <a:r>
              <a:rPr lang="de-DE" altLang="de-DE" sz="800" dirty="0" smtClean="0">
                <a:latin typeface="Arial" charset="0"/>
                <a:ea typeface="ＭＳ Ｐゴシック" pitchFamily="4" charset="-128"/>
                <a:hlinkClick r:id="rId7" tooltip="Zwischenhirn"/>
              </a:rPr>
              <a:t>Zwischenhirn</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8" tooltip="Hirnstamm"/>
              </a:rPr>
              <a:t>Hirnstamm</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9" tooltip="Rückenmark"/>
              </a:rPr>
              <a:t>Rückenmark</a:t>
            </a:r>
            <a:r>
              <a:rPr lang="de-DE" altLang="de-DE" sz="800" dirty="0" smtClean="0">
                <a:latin typeface="Arial" charset="0"/>
                <a:ea typeface="ＭＳ Ｐゴシック" pitchFamily="4" charset="-128"/>
              </a:rPr>
              <a:t> erhalten bleiben. Dadurch wirken die Betroffenen wach, haben aber aller Wahrscheinlichkeit nach kein </a:t>
            </a:r>
            <a:r>
              <a:rPr lang="de-DE" altLang="de-DE" sz="800" dirty="0" smtClean="0">
                <a:latin typeface="Arial" charset="0"/>
                <a:ea typeface="ＭＳ Ｐゴシック" pitchFamily="4" charset="-128"/>
                <a:hlinkClick r:id="rId10" tooltip="Bewusstsein"/>
              </a:rPr>
              <a:t>Bewusstsein</a:t>
            </a:r>
            <a:r>
              <a:rPr lang="de-DE" altLang="de-DE" sz="800" dirty="0" smtClean="0">
                <a:latin typeface="Arial" charset="0"/>
                <a:ea typeface="ＭＳ Ｐゴシック" pitchFamily="4" charset="-128"/>
              </a:rPr>
              <a:t> und nur sehr begrenzte Möglichkeiten der </a:t>
            </a:r>
            <a:r>
              <a:rPr lang="de-DE" altLang="de-DE" sz="800" dirty="0" smtClean="0">
                <a:latin typeface="Arial" charset="0"/>
                <a:ea typeface="ＭＳ Ｐゴシック" pitchFamily="4" charset="-128"/>
                <a:hlinkClick r:id="rId11" tooltip="Kommunikation"/>
              </a:rPr>
              <a:t>Kommunikation</a:t>
            </a:r>
            <a:r>
              <a:rPr lang="de-DE" altLang="de-DE" sz="800" dirty="0" smtClean="0">
                <a:latin typeface="Arial" charset="0"/>
                <a:ea typeface="ＭＳ Ｐゴシック" pitchFamily="4" charset="-128"/>
              </a:rPr>
              <a:t> (z. B. durch Konzepte wie die </a:t>
            </a:r>
            <a:r>
              <a:rPr lang="de-DE" altLang="de-DE" sz="800" dirty="0" smtClean="0">
                <a:latin typeface="Arial" charset="0"/>
                <a:ea typeface="ＭＳ Ｐゴシック" pitchFamily="4" charset="-128"/>
                <a:hlinkClick r:id="rId12" tooltip="Basale Stimulation"/>
              </a:rPr>
              <a:t>Basale Stimulation</a:t>
            </a:r>
            <a:r>
              <a:rPr lang="de-DE" altLang="de-DE" sz="800" dirty="0" smtClean="0">
                <a:latin typeface="Arial" charset="0"/>
                <a:ea typeface="ＭＳ Ｐゴシック" pitchFamily="4" charset="-128"/>
              </a:rPr>
              <a:t>) mit ihrer Umwelt. In Deutschland wird von wenigstens 10.000 Betroffenen ausgegangen.</a:t>
            </a:r>
          </a:p>
          <a:p>
            <a:pPr eaLnBrk="1" hangingPunct="1">
              <a:lnSpc>
                <a:spcPct val="80000"/>
              </a:lnSpc>
            </a:pPr>
            <a:r>
              <a:rPr lang="de-DE" altLang="de-DE" sz="800" dirty="0" smtClean="0">
                <a:latin typeface="Arial" charset="0"/>
                <a:ea typeface="ＭＳ Ｐゴシック" pitchFamily="4" charset="-128"/>
              </a:rPr>
              <a:t>Weitgehende Synonyme sind </a:t>
            </a:r>
            <a:r>
              <a:rPr lang="de-DE" altLang="de-DE" sz="800" b="1" dirty="0" smtClean="0">
                <a:latin typeface="Arial" charset="0"/>
                <a:ea typeface="ＭＳ Ｐゴシック" pitchFamily="4" charset="-128"/>
              </a:rPr>
              <a:t>Wachkoma</a:t>
            </a:r>
            <a:r>
              <a:rPr lang="de-DE" altLang="de-DE" sz="800" dirty="0" smtClean="0">
                <a:latin typeface="Arial" charset="0"/>
                <a:ea typeface="ＭＳ Ｐゴシック" pitchFamily="4" charset="-128"/>
              </a:rPr>
              <a:t> (lat. </a:t>
            </a:r>
            <a:r>
              <a:rPr lang="de-DE" altLang="de-DE" sz="800" i="1" dirty="0" err="1" smtClean="0">
                <a:latin typeface="Arial" charset="0"/>
                <a:ea typeface="ＭＳ Ｐゴシック" pitchFamily="4" charset="-128"/>
              </a:rPr>
              <a:t>Coma</a:t>
            </a:r>
            <a:r>
              <a:rPr lang="de-DE" altLang="de-DE" sz="800" i="1" dirty="0" smtClean="0">
                <a:latin typeface="Arial" charset="0"/>
                <a:ea typeface="ＭＳ Ｐゴシック" pitchFamily="4" charset="-128"/>
              </a:rPr>
              <a:t> vigile</a:t>
            </a:r>
            <a:r>
              <a:rPr lang="de-DE" altLang="de-DE" sz="800" dirty="0" smtClean="0">
                <a:latin typeface="Arial" charset="0"/>
                <a:ea typeface="ＭＳ Ｐゴシック" pitchFamily="4" charset="-128"/>
              </a:rPr>
              <a:t>) und </a:t>
            </a:r>
            <a:r>
              <a:rPr lang="de-DE" altLang="de-DE" sz="800" b="1" dirty="0" err="1" smtClean="0">
                <a:latin typeface="Arial" charset="0"/>
                <a:ea typeface="ＭＳ Ｐゴシック" pitchFamily="4" charset="-128"/>
              </a:rPr>
              <a:t>Lucid</a:t>
            </a:r>
            <a:r>
              <a:rPr lang="de-DE" altLang="de-DE" sz="800" b="1" dirty="0" smtClean="0">
                <a:latin typeface="Arial" charset="0"/>
                <a:ea typeface="ＭＳ Ｐゴシック" pitchFamily="4" charset="-128"/>
              </a:rPr>
              <a:t> Stupor</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Definition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13" tooltip="Abschnitt bearbeiten: Definition"/>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Durch die </a:t>
            </a:r>
            <a:r>
              <a:rPr lang="de-DE" altLang="de-DE" sz="800" i="1" dirty="0" smtClean="0">
                <a:latin typeface="Arial" charset="0"/>
                <a:ea typeface="ＭＳ Ｐゴシック" pitchFamily="4" charset="-128"/>
              </a:rPr>
              <a:t>Multi-Society-Task-Force on PVS</a:t>
            </a:r>
            <a:r>
              <a:rPr lang="de-DE" altLang="de-DE" sz="800" dirty="0" smtClean="0">
                <a:latin typeface="Arial" charset="0"/>
                <a:ea typeface="ＭＳ Ｐゴシック" pitchFamily="4" charset="-128"/>
              </a:rPr>
              <a:t> wurden 1994 </a:t>
            </a:r>
            <a:r>
              <a:rPr lang="de-DE" altLang="de-DE" sz="800" dirty="0" smtClean="0">
                <a:latin typeface="Arial" charset="0"/>
                <a:ea typeface="ＭＳ Ｐゴシック" pitchFamily="4" charset="-128"/>
                <a:hlinkClick r:id="rId14" tooltip="Diagnose"/>
              </a:rPr>
              <a:t>diagnostische</a:t>
            </a:r>
            <a:r>
              <a:rPr lang="de-DE" altLang="de-DE" sz="800" dirty="0" smtClean="0">
                <a:latin typeface="Arial" charset="0"/>
                <a:ea typeface="ＭＳ Ｐゴシック" pitchFamily="4" charset="-128"/>
              </a:rPr>
              <a:t> Kriterien für das Wachkoma definiert:</a:t>
            </a:r>
          </a:p>
          <a:p>
            <a:pPr eaLnBrk="1" hangingPunct="1">
              <a:lnSpc>
                <a:spcPct val="80000"/>
              </a:lnSpc>
            </a:pPr>
            <a:r>
              <a:rPr lang="de-DE" altLang="de-DE" sz="800" dirty="0" smtClean="0">
                <a:latin typeface="Arial" charset="0"/>
                <a:ea typeface="ＭＳ Ｐゴシック" pitchFamily="4" charset="-128"/>
              </a:rPr>
              <a:t>vollständiger Verlust von </a:t>
            </a:r>
            <a:r>
              <a:rPr lang="de-DE" altLang="de-DE" sz="800" dirty="0" smtClean="0">
                <a:latin typeface="Arial" charset="0"/>
                <a:ea typeface="ＭＳ Ｐゴシック" pitchFamily="4" charset="-128"/>
                <a:hlinkClick r:id="rId10" tooltip="Bewusstsein"/>
              </a:rPr>
              <a:t>Bewusstsein</a:t>
            </a:r>
            <a:r>
              <a:rPr lang="de-DE" altLang="de-DE" sz="800" dirty="0" smtClean="0">
                <a:latin typeface="Arial" charset="0"/>
                <a:ea typeface="ＭＳ Ｐゴシック" pitchFamily="4" charset="-128"/>
              </a:rPr>
              <a:t> über sich selbst oder die </a:t>
            </a:r>
            <a:r>
              <a:rPr lang="de-DE" altLang="de-DE" sz="800" dirty="0" smtClean="0">
                <a:latin typeface="Arial" charset="0"/>
                <a:ea typeface="ＭＳ Ｐゴシック" pitchFamily="4" charset="-128"/>
                <a:hlinkClick r:id="rId15" tooltip="Umwelt"/>
              </a:rPr>
              <a:t>Umwelt</a:t>
            </a:r>
            <a:r>
              <a:rPr lang="de-DE" altLang="de-DE" sz="800" dirty="0" smtClean="0">
                <a:latin typeface="Arial" charset="0"/>
                <a:ea typeface="ＭＳ Ｐゴシック" pitchFamily="4" charset="-128"/>
              </a:rPr>
              <a:t> und die Fähigkeit zu </a:t>
            </a:r>
            <a:r>
              <a:rPr lang="de-DE" altLang="de-DE" sz="800" dirty="0" smtClean="0">
                <a:latin typeface="Arial" charset="0"/>
                <a:ea typeface="ＭＳ Ｐゴシック" pitchFamily="4" charset="-128"/>
                <a:hlinkClick r:id="rId11" tooltip="Kommunikation"/>
              </a:rPr>
              <a:t>kommunizieren</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Verlust der Fähigkeit zu </a:t>
            </a:r>
            <a:r>
              <a:rPr lang="de-DE" altLang="de-DE" sz="800" dirty="0" smtClean="0">
                <a:latin typeface="Arial" charset="0"/>
                <a:ea typeface="ＭＳ Ｐゴシック" pitchFamily="4" charset="-128"/>
                <a:hlinkClick r:id="rId16" tooltip="Freier Wille"/>
              </a:rPr>
              <a:t>willkürlichen</a:t>
            </a:r>
            <a:r>
              <a:rPr lang="de-DE" altLang="de-DE" sz="800" dirty="0" smtClean="0">
                <a:latin typeface="Arial" charset="0"/>
                <a:ea typeface="ＭＳ Ｐゴシック" pitchFamily="4" charset="-128"/>
              </a:rPr>
              <a:t> oder sinnvollen </a:t>
            </a:r>
            <a:r>
              <a:rPr lang="de-DE" altLang="de-DE" sz="800" dirty="0" smtClean="0">
                <a:latin typeface="Arial" charset="0"/>
                <a:ea typeface="ＭＳ Ｐゴシック" pitchFamily="4" charset="-128"/>
                <a:hlinkClick r:id="rId17" tooltip="Sozialverhalten"/>
              </a:rPr>
              <a:t>Verhaltensänderungen</a:t>
            </a:r>
            <a:r>
              <a:rPr lang="de-DE" altLang="de-DE" sz="800" dirty="0" smtClean="0">
                <a:latin typeface="Arial" charset="0"/>
                <a:ea typeface="ＭＳ Ｐゴシック" pitchFamily="4" charset="-128"/>
              </a:rPr>
              <a:t> infolge externer Stimulation, </a:t>
            </a:r>
          </a:p>
          <a:p>
            <a:pPr eaLnBrk="1" hangingPunct="1">
              <a:lnSpc>
                <a:spcPct val="80000"/>
              </a:lnSpc>
            </a:pPr>
            <a:r>
              <a:rPr lang="de-DE" altLang="de-DE" sz="800" dirty="0" smtClean="0">
                <a:latin typeface="Arial" charset="0"/>
                <a:ea typeface="ＭＳ Ｐゴシック" pitchFamily="4" charset="-128"/>
              </a:rPr>
              <a:t>Verlust von </a:t>
            </a:r>
            <a:r>
              <a:rPr lang="de-DE" altLang="de-DE" sz="800" dirty="0" smtClean="0">
                <a:latin typeface="Arial" charset="0"/>
                <a:ea typeface="ＭＳ Ｐゴシック" pitchFamily="4" charset="-128"/>
                <a:hlinkClick r:id="rId18" tooltip="Sprache"/>
              </a:rPr>
              <a:t>Sprachverständnis</a:t>
            </a:r>
            <a:r>
              <a:rPr lang="de-DE" altLang="de-DE" sz="800" dirty="0" smtClean="0">
                <a:latin typeface="Arial" charset="0"/>
                <a:ea typeface="ＭＳ Ｐゴシック" pitchFamily="4" charset="-128"/>
              </a:rPr>
              <a:t> und der </a:t>
            </a:r>
            <a:r>
              <a:rPr lang="de-DE" altLang="de-DE" sz="800" dirty="0" smtClean="0">
                <a:latin typeface="Arial" charset="0"/>
                <a:ea typeface="ＭＳ Ｐゴシック" pitchFamily="4" charset="-128"/>
                <a:hlinkClick r:id="rId18" tooltip="Sprache"/>
              </a:rPr>
              <a:t>Sprachproduktion</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19" tooltip="Aphasie"/>
              </a:rPr>
              <a:t>Aphasie</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hlinkClick r:id="rId20" tooltip="Harninkontinenz"/>
              </a:rPr>
              <a:t>Harnblasen-</a:t>
            </a:r>
            <a:r>
              <a:rPr lang="de-DE" altLang="de-DE" sz="800" dirty="0" smtClean="0">
                <a:latin typeface="Arial" charset="0"/>
                <a:ea typeface="ＭＳ Ｐゴシック" pitchFamily="4" charset="-128"/>
              </a:rPr>
              <a:t> bzw. </a:t>
            </a:r>
            <a:r>
              <a:rPr lang="de-DE" altLang="de-DE" sz="800" dirty="0" smtClean="0">
                <a:latin typeface="Arial" charset="0"/>
                <a:ea typeface="ＭＳ Ｐゴシック" pitchFamily="4" charset="-128"/>
                <a:hlinkClick r:id="rId21" tooltip="Stuhlinkontinenz"/>
              </a:rPr>
              <a:t>Darminkontinenz</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hlinkClick r:id="rId22" tooltip="Schlafrhythmus"/>
              </a:rPr>
              <a:t>Schlaf-</a:t>
            </a:r>
            <a:r>
              <a:rPr lang="de-DE" altLang="de-DE" sz="800" dirty="0" smtClean="0">
                <a:latin typeface="Arial" charset="0"/>
                <a:ea typeface="ＭＳ Ｐゴシック" pitchFamily="4" charset="-128"/>
              </a:rPr>
              <a:t>/Wachrhythmus gestört, </a:t>
            </a:r>
          </a:p>
          <a:p>
            <a:pPr eaLnBrk="1" hangingPunct="1">
              <a:lnSpc>
                <a:spcPct val="80000"/>
              </a:lnSpc>
            </a:pPr>
            <a:r>
              <a:rPr lang="de-DE" altLang="de-DE" sz="800" dirty="0" smtClean="0">
                <a:latin typeface="Arial" charset="0"/>
                <a:ea typeface="ＭＳ Ｐゴシック" pitchFamily="4" charset="-128"/>
              </a:rPr>
              <a:t>weitgehend erhaltene </a:t>
            </a:r>
            <a:r>
              <a:rPr lang="de-DE" altLang="de-DE" sz="800" dirty="0" smtClean="0">
                <a:latin typeface="Arial" charset="0"/>
                <a:ea typeface="ＭＳ Ｐゴシック" pitchFamily="4" charset="-128"/>
                <a:hlinkClick r:id="rId8" tooltip="Hirnstamm"/>
              </a:rPr>
              <a:t>Hirnstamm</a:t>
            </a:r>
            <a:r>
              <a:rPr lang="de-DE" altLang="de-DE" sz="800" dirty="0" smtClean="0">
                <a:latin typeface="Arial" charset="0"/>
                <a:ea typeface="ＭＳ Ｐゴシック" pitchFamily="4" charset="-128"/>
              </a:rPr>
              <a:t>-, spinale, </a:t>
            </a:r>
            <a:r>
              <a:rPr lang="de-DE" altLang="de-DE" sz="800" dirty="0" err="1" smtClean="0">
                <a:latin typeface="Arial" charset="0"/>
                <a:ea typeface="ＭＳ Ｐゴシック" pitchFamily="4" charset="-128"/>
                <a:hlinkClick r:id="rId23" tooltip="Hypothalamus"/>
              </a:rPr>
              <a:t>hypothalamische</a:t>
            </a:r>
            <a:r>
              <a:rPr lang="de-DE" altLang="de-DE" sz="800" dirty="0" smtClean="0">
                <a:latin typeface="Arial" charset="0"/>
                <a:ea typeface="ＭＳ Ｐゴシック" pitchFamily="4" charset="-128"/>
              </a:rPr>
              <a:t> und autonome </a:t>
            </a:r>
            <a:r>
              <a:rPr lang="de-DE" altLang="de-DE" sz="800" dirty="0" smtClean="0">
                <a:latin typeface="Arial" charset="0"/>
                <a:ea typeface="ＭＳ Ｐゴシック" pitchFamily="4" charset="-128"/>
                <a:hlinkClick r:id="rId24" tooltip="Reflex"/>
              </a:rPr>
              <a:t>Reflexe</a:t>
            </a:r>
            <a:r>
              <a:rPr lang="de-DE" altLang="de-DE" sz="800" dirty="0" smtClean="0">
                <a:latin typeface="Arial" charset="0"/>
                <a:ea typeface="ＭＳ Ｐゴシック" pitchFamily="4" charset="-128"/>
              </a:rPr>
              <a:t> </a:t>
            </a:r>
          </a:p>
          <a:p>
            <a:pPr eaLnBrk="1" hangingPunct="1">
              <a:lnSpc>
                <a:spcPct val="80000"/>
              </a:lnSpc>
            </a:pPr>
            <a:r>
              <a:rPr lang="de-DE" altLang="de-DE" sz="800" b="1" dirty="0" smtClean="0">
                <a:latin typeface="Arial" charset="0"/>
                <a:ea typeface="ＭＳ Ｐゴシック" pitchFamily="4" charset="-128"/>
              </a:rPr>
              <a:t>Entwicklung des Begriffes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25" tooltip="Abschnitt bearbeiten: Entwicklung des Begriffes"/>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Der deutsche </a:t>
            </a:r>
            <a:r>
              <a:rPr lang="de-DE" altLang="de-DE" sz="800" dirty="0" smtClean="0">
                <a:latin typeface="Arial" charset="0"/>
                <a:ea typeface="ＭＳ Ｐゴシック" pitchFamily="4" charset="-128"/>
                <a:hlinkClick r:id="rId26" tooltip="Psychiater"/>
              </a:rPr>
              <a:t>Psychiater</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27" tooltip="Ernst Kretschmer"/>
              </a:rPr>
              <a:t>Ernst Kretschmer</a:t>
            </a:r>
            <a:r>
              <a:rPr lang="de-DE" altLang="de-DE" sz="800" dirty="0" smtClean="0">
                <a:latin typeface="Arial" charset="0"/>
                <a:ea typeface="ＭＳ Ｐゴシック" pitchFamily="4" charset="-128"/>
              </a:rPr>
              <a:t> beschrieb 1940 einen </a:t>
            </a:r>
            <a:r>
              <a:rPr lang="de-DE" altLang="de-DE" sz="800" dirty="0" smtClean="0">
                <a:latin typeface="Arial" charset="0"/>
                <a:ea typeface="ＭＳ Ｐゴシック" pitchFamily="4" charset="-128"/>
                <a:hlinkClick r:id="rId28" tooltip="Patient"/>
              </a:rPr>
              <a:t>Patienten</a:t>
            </a:r>
            <a:r>
              <a:rPr lang="de-DE" altLang="de-DE" sz="800" dirty="0" smtClean="0">
                <a:latin typeface="Arial" charset="0"/>
                <a:ea typeface="ＭＳ Ｐゴシック" pitchFamily="4" charset="-128"/>
              </a:rPr>
              <a:t> im </a:t>
            </a:r>
            <a:r>
              <a:rPr lang="de-DE" altLang="de-DE" sz="800" i="1" dirty="0" err="1" smtClean="0">
                <a:latin typeface="Arial" charset="0"/>
                <a:ea typeface="ＭＳ Ｐゴシック" pitchFamily="4" charset="-128"/>
              </a:rPr>
              <a:t>Apallischen</a:t>
            </a:r>
            <a:r>
              <a:rPr lang="de-DE" altLang="de-DE" sz="800" i="1" dirty="0" smtClean="0">
                <a:latin typeface="Arial" charset="0"/>
                <a:ea typeface="ＭＳ Ｐゴシック" pitchFamily="4" charset="-128"/>
              </a:rPr>
              <a:t> Syndrom</a:t>
            </a:r>
            <a:r>
              <a:rPr lang="de-DE" altLang="de-DE" sz="800" dirty="0" smtClean="0">
                <a:latin typeface="Arial" charset="0"/>
                <a:ea typeface="ＭＳ Ｐゴシック" pitchFamily="4" charset="-128"/>
              </a:rPr>
              <a:t> (Wachkoma) folgendermaßen: „Der Patient liegt wach da mit offenen Augen. Der Blick starrt gerade oder gleitet ohne Fixationspunkt verständnislos hin und her. Auch der Versuch, die </a:t>
            </a:r>
            <a:r>
              <a:rPr lang="de-DE" altLang="de-DE" sz="800" dirty="0" smtClean="0">
                <a:latin typeface="Arial" charset="0"/>
                <a:ea typeface="ＭＳ Ｐゴシック" pitchFamily="4" charset="-128"/>
                <a:hlinkClick r:id="rId29" tooltip="Aufmerksamkeit"/>
              </a:rPr>
              <a:t>Aufmerksamkeit</a:t>
            </a:r>
            <a:r>
              <a:rPr lang="de-DE" altLang="de-DE" sz="800" dirty="0" smtClean="0">
                <a:latin typeface="Arial" charset="0"/>
                <a:ea typeface="ＭＳ Ｐゴシック" pitchFamily="4" charset="-128"/>
              </a:rPr>
              <a:t> hinzulenken, gelingt nicht oder höchstens spurweise, </a:t>
            </a:r>
            <a:r>
              <a:rPr lang="de-DE" altLang="de-DE" sz="800" dirty="0" smtClean="0">
                <a:latin typeface="Arial" charset="0"/>
                <a:ea typeface="ＭＳ Ｐゴシック" pitchFamily="4" charset="-128"/>
                <a:hlinkClick r:id="rId24" tooltip="Reflex"/>
              </a:rPr>
              <a:t>reflektorische</a:t>
            </a:r>
            <a:r>
              <a:rPr lang="de-DE" altLang="de-DE" sz="800" dirty="0" smtClean="0">
                <a:latin typeface="Arial" charset="0"/>
                <a:ea typeface="ＭＳ Ｐゴシック" pitchFamily="4" charset="-128"/>
              </a:rPr>
              <a:t> Flucht- und Abwehrbewegungen können fehlen …“ Dem ist auch heute nicht viel hinzuzufügen. Ansprechen, Anfassen, Vorhalten von Gegenständen erweckt keinen sinnvollen Widerhall. </a:t>
            </a:r>
            <a:r>
              <a:rPr lang="de-DE" altLang="de-DE" sz="800" dirty="0" err="1" smtClean="0">
                <a:latin typeface="Arial" charset="0"/>
                <a:ea typeface="ＭＳ Ｐゴシック" pitchFamily="4" charset="-128"/>
              </a:rPr>
              <a:t>Jennet</a:t>
            </a:r>
            <a:r>
              <a:rPr lang="de-DE" altLang="de-DE" sz="800" dirty="0" smtClean="0">
                <a:latin typeface="Arial" charset="0"/>
                <a:ea typeface="ＭＳ Ｐゴシック" pitchFamily="4" charset="-128"/>
              </a:rPr>
              <a:t> und </a:t>
            </a:r>
            <a:r>
              <a:rPr lang="de-DE" altLang="de-DE" sz="800" dirty="0" err="1" smtClean="0">
                <a:latin typeface="Arial" charset="0"/>
                <a:ea typeface="ＭＳ Ｐゴシック" pitchFamily="4" charset="-128"/>
              </a:rPr>
              <a:t>Plum</a:t>
            </a:r>
            <a:r>
              <a:rPr lang="de-DE" altLang="de-DE" sz="800" dirty="0" smtClean="0">
                <a:latin typeface="Arial" charset="0"/>
                <a:ea typeface="ＭＳ Ｐゴシック" pitchFamily="4" charset="-128"/>
              </a:rPr>
              <a:t> führten 1972 den heute international akzeptierten Begriff des </a:t>
            </a:r>
            <a:r>
              <a:rPr lang="de-DE" altLang="de-DE" sz="800" b="1" dirty="0" smtClean="0">
                <a:latin typeface="Arial" charset="0"/>
                <a:ea typeface="ＭＳ Ｐゴシック" pitchFamily="4" charset="-128"/>
              </a:rPr>
              <a:t>persistent vegetative </a:t>
            </a:r>
            <a:r>
              <a:rPr lang="de-DE" altLang="de-DE" sz="800" b="1" dirty="0" err="1" smtClean="0">
                <a:latin typeface="Arial" charset="0"/>
                <a:ea typeface="ＭＳ Ｐゴシック" pitchFamily="4" charset="-128"/>
              </a:rPr>
              <a:t>state</a:t>
            </a:r>
            <a:r>
              <a:rPr lang="de-DE" altLang="de-DE" sz="800" dirty="0" smtClean="0">
                <a:latin typeface="Arial" charset="0"/>
                <a:ea typeface="ＭＳ Ｐゴシック" pitchFamily="4" charset="-128"/>
              </a:rPr>
              <a:t> ein. Durch die </a:t>
            </a:r>
            <a:r>
              <a:rPr lang="de-DE" altLang="de-DE" sz="800" i="1" dirty="0" smtClean="0">
                <a:latin typeface="Arial" charset="0"/>
                <a:ea typeface="ＭＳ Ｐゴシック" pitchFamily="4" charset="-128"/>
              </a:rPr>
              <a:t>Multi-Society-Task-Force on PVS</a:t>
            </a:r>
            <a:r>
              <a:rPr lang="de-DE" altLang="de-DE" sz="800" dirty="0" smtClean="0">
                <a:latin typeface="Arial" charset="0"/>
                <a:ea typeface="ＭＳ Ｐゴシック" pitchFamily="4" charset="-128"/>
              </a:rPr>
              <a:t> wurde 1994 die Unterscheidung zwischen „persistent vegetative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(andauernder </a:t>
            </a:r>
            <a:r>
              <a:rPr lang="de-DE" altLang="de-DE" sz="800" dirty="0" smtClean="0">
                <a:latin typeface="Arial" charset="0"/>
                <a:ea typeface="ＭＳ Ｐゴシック" pitchFamily="4" charset="-128"/>
                <a:hlinkClick r:id="rId30" tooltip="Vegetatives Nervensystem"/>
              </a:rPr>
              <a:t>vegetativer</a:t>
            </a:r>
            <a:r>
              <a:rPr lang="de-DE" altLang="de-DE" sz="800" dirty="0" smtClean="0">
                <a:latin typeface="Arial" charset="0"/>
                <a:ea typeface="ＭＳ Ｐゴシック" pitchFamily="4" charset="-128"/>
              </a:rPr>
              <a:t> Zustand) für einen zumindest teilweise rückbildungsfähigen Zustand und „permanent vegetative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(ständiger vegetativer Zustand) für einen dauerhaften Schaden eingeführt.</a:t>
            </a:r>
          </a:p>
          <a:p>
            <a:pPr eaLnBrk="1" hangingPunct="1">
              <a:lnSpc>
                <a:spcPct val="80000"/>
              </a:lnSpc>
            </a:pPr>
            <a:r>
              <a:rPr lang="de-DE" altLang="de-DE" sz="800" dirty="0" smtClean="0">
                <a:latin typeface="Arial" charset="0"/>
                <a:ea typeface="ＭＳ Ｐゴシック" pitchFamily="4" charset="-128"/>
              </a:rPr>
              <a:t>Der Begriff „vegetative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bezieht sich darauf, dass das autonome (vegetative) Nervensystem die basalen Lebensfunktionen wie Atmung, Kreislauf, Verdauung etc. aufrechterhält.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Ursachen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31" tooltip="Abschnitt bearbeiten: Ursachen"/>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Ein </a:t>
            </a:r>
            <a:r>
              <a:rPr lang="de-DE" altLang="de-DE" sz="800" dirty="0" err="1" smtClean="0">
                <a:latin typeface="Arial" charset="0"/>
                <a:ea typeface="ＭＳ Ｐゴシック" pitchFamily="4" charset="-128"/>
              </a:rPr>
              <a:t>apallisches</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32" tooltip="Syndrom"/>
              </a:rPr>
              <a:t>Syndrom</a:t>
            </a:r>
            <a:r>
              <a:rPr lang="de-DE" altLang="de-DE" sz="800" dirty="0" smtClean="0">
                <a:latin typeface="Arial" charset="0"/>
                <a:ea typeface="ＭＳ Ｐゴシック" pitchFamily="4" charset="-128"/>
              </a:rPr>
              <a:t> ist immer Folge einer schweren Schädigung des </a:t>
            </a:r>
            <a:r>
              <a:rPr lang="de-DE" altLang="de-DE" sz="800" dirty="0" smtClean="0">
                <a:latin typeface="Arial" charset="0"/>
                <a:ea typeface="ＭＳ Ｐゴシック" pitchFamily="4" charset="-128"/>
                <a:hlinkClick r:id="rId6" tooltip="Gehirn"/>
              </a:rPr>
              <a:t>Gehirns</a:t>
            </a:r>
            <a:r>
              <a:rPr lang="de-DE" altLang="de-DE" sz="800" dirty="0" smtClean="0">
                <a:latin typeface="Arial" charset="0"/>
                <a:ea typeface="ＭＳ Ｐゴシック" pitchFamily="4" charset="-128"/>
              </a:rPr>
              <a:t>. Diese wird am häufigsten durch ein </a:t>
            </a:r>
            <a:r>
              <a:rPr lang="de-DE" altLang="de-DE" sz="800" dirty="0" smtClean="0">
                <a:latin typeface="Arial" charset="0"/>
                <a:ea typeface="ＭＳ Ｐゴシック" pitchFamily="4" charset="-128"/>
                <a:hlinkClick r:id="rId33" tooltip="Schädel-Hirn-Trauma"/>
              </a:rPr>
              <a:t>Schädel-Hirn-Trauma</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34" tooltip="Hypoxie (Medizin)"/>
              </a:rPr>
              <a:t>Sauerstoffmangel</a:t>
            </a:r>
            <a:r>
              <a:rPr lang="de-DE" altLang="de-DE" sz="800" dirty="0" smtClean="0">
                <a:latin typeface="Arial" charset="0"/>
                <a:ea typeface="ＭＳ Ｐゴシック" pitchFamily="4" charset="-128"/>
              </a:rPr>
              <a:t> (Hypoxie) als Folge eines </a:t>
            </a:r>
            <a:r>
              <a:rPr lang="de-DE" altLang="de-DE" sz="800" dirty="0" smtClean="0">
                <a:latin typeface="Arial" charset="0"/>
                <a:ea typeface="ＭＳ Ｐゴシック" pitchFamily="4" charset="-128"/>
                <a:hlinkClick r:id="rId35" tooltip="Kreislaufstillstand"/>
              </a:rPr>
              <a:t>Kreislaufstillstandes</a:t>
            </a:r>
            <a:r>
              <a:rPr lang="de-DE" altLang="de-DE" sz="800" dirty="0" smtClean="0">
                <a:latin typeface="Arial" charset="0"/>
                <a:ea typeface="ＭＳ Ｐゴシック" pitchFamily="4" charset="-128"/>
              </a:rPr>
              <a:t> hervorgerufen. Weiterhin können </a:t>
            </a:r>
            <a:r>
              <a:rPr lang="de-DE" altLang="de-DE" sz="800" dirty="0" smtClean="0">
                <a:latin typeface="Arial" charset="0"/>
                <a:ea typeface="ＭＳ Ｐゴシック" pitchFamily="4" charset="-128"/>
                <a:hlinkClick r:id="rId36" tooltip="Schlaganfall"/>
              </a:rPr>
              <a:t>Schlaganfall</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37" tooltip="Meningitis"/>
              </a:rPr>
              <a:t>Meningitis</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38" tooltip="Enzephalitis"/>
              </a:rPr>
              <a:t>Enzephalitis</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39" tooltip="Hirntumor"/>
              </a:rPr>
              <a:t>Hirntumore</a:t>
            </a:r>
            <a:r>
              <a:rPr lang="de-DE" altLang="de-DE" sz="800" dirty="0" smtClean="0">
                <a:latin typeface="Arial" charset="0"/>
                <a:ea typeface="ＭＳ Ｐゴシック" pitchFamily="4" charset="-128"/>
              </a:rPr>
              <a:t> oder neurodegenerative Erkrankungen (z. B. </a:t>
            </a:r>
            <a:r>
              <a:rPr lang="de-DE" altLang="de-DE" sz="800" dirty="0" smtClean="0">
                <a:latin typeface="Arial" charset="0"/>
                <a:ea typeface="ＭＳ Ｐゴシック" pitchFamily="4" charset="-128"/>
                <a:hlinkClick r:id="rId40" tooltip="Parkinson-Krankheit"/>
              </a:rPr>
              <a:t>Parkinson-Syndrome</a:t>
            </a:r>
            <a:r>
              <a:rPr lang="de-DE" altLang="de-DE" sz="800" dirty="0" smtClean="0">
                <a:latin typeface="Arial" charset="0"/>
                <a:ea typeface="ＭＳ Ｐゴシック" pitchFamily="4" charset="-128"/>
              </a:rPr>
              <a:t>) zu einem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führen. Auch massive anhaltende </a:t>
            </a:r>
            <a:r>
              <a:rPr lang="de-DE" altLang="de-DE" sz="800" dirty="0" smtClean="0">
                <a:latin typeface="Arial" charset="0"/>
                <a:ea typeface="ＭＳ Ｐゴシック" pitchFamily="4" charset="-128"/>
                <a:hlinkClick r:id="rId41" tooltip="Hypoglykämie"/>
              </a:rPr>
              <a:t>Unterzuckerung</a:t>
            </a:r>
            <a:r>
              <a:rPr lang="de-DE" altLang="de-DE" sz="800" dirty="0" smtClean="0">
                <a:latin typeface="Arial" charset="0"/>
                <a:ea typeface="ＭＳ Ｐゴシック" pitchFamily="4" charset="-128"/>
              </a:rPr>
              <a:t>, z. B. nach einem </a:t>
            </a:r>
            <a:r>
              <a:rPr lang="de-DE" altLang="de-DE" sz="800" dirty="0" smtClean="0">
                <a:latin typeface="Arial" charset="0"/>
                <a:ea typeface="ＭＳ Ｐゴシック" pitchFamily="4" charset="-128"/>
                <a:hlinkClick r:id="rId42" tooltip="Suizidversuch"/>
              </a:rPr>
              <a:t>Suizidversuch</a:t>
            </a:r>
            <a:r>
              <a:rPr lang="de-DE" altLang="de-DE" sz="800" dirty="0" smtClean="0">
                <a:latin typeface="Arial" charset="0"/>
                <a:ea typeface="ＭＳ Ｐゴシック" pitchFamily="4" charset="-128"/>
              </a:rPr>
              <a:t> mit </a:t>
            </a:r>
            <a:r>
              <a:rPr lang="de-DE" altLang="de-DE" sz="800" dirty="0" smtClean="0">
                <a:latin typeface="Arial" charset="0"/>
                <a:ea typeface="ＭＳ Ｐゴシック" pitchFamily="4" charset="-128"/>
                <a:hlinkClick r:id="rId43" tooltip="Insulin"/>
              </a:rPr>
              <a:t>Insulin</a:t>
            </a:r>
            <a:r>
              <a:rPr lang="de-DE" altLang="de-DE" sz="800" dirty="0" smtClean="0">
                <a:latin typeface="Arial" charset="0"/>
                <a:ea typeface="ＭＳ Ｐゴシック" pitchFamily="4" charset="-128"/>
              </a:rPr>
              <a:t>, können das Syndrom verursachen.</a:t>
            </a:r>
          </a:p>
          <a:p>
            <a:pPr eaLnBrk="1" hangingPunct="1">
              <a:lnSpc>
                <a:spcPct val="80000"/>
              </a:lnSpc>
            </a:pPr>
            <a:r>
              <a:rPr lang="de-DE" altLang="de-DE" sz="800" dirty="0" smtClean="0">
                <a:latin typeface="Arial" charset="0"/>
                <a:ea typeface="ＭＳ Ｐゴシック" pitchFamily="4" charset="-128"/>
              </a:rPr>
              <a:t>Letztlich kommt es zu einer überwiegenden Schädigung des </a:t>
            </a:r>
            <a:r>
              <a:rPr lang="de-DE" altLang="de-DE" sz="800" dirty="0" smtClean="0">
                <a:latin typeface="Arial" charset="0"/>
                <a:ea typeface="ＭＳ Ｐゴシック" pitchFamily="4" charset="-128"/>
                <a:hlinkClick r:id="rId44" tooltip="Telencephalon"/>
              </a:rPr>
              <a:t>Großhirns</a:t>
            </a:r>
            <a:r>
              <a:rPr lang="de-DE" altLang="de-DE" sz="800" dirty="0" smtClean="0">
                <a:latin typeface="Arial" charset="0"/>
                <a:ea typeface="ＭＳ Ｐゴシック" pitchFamily="4" charset="-128"/>
              </a:rPr>
              <a:t>, wobei hier neben dem Untergang der Hirnrinde auch z. B. eine beidseitige Schädigung des </a:t>
            </a:r>
            <a:r>
              <a:rPr lang="de-DE" altLang="de-DE" sz="800" dirty="0" smtClean="0">
                <a:latin typeface="Arial" charset="0"/>
                <a:ea typeface="ＭＳ Ｐゴシック" pitchFamily="4" charset="-128"/>
                <a:hlinkClick r:id="rId45" tooltip="Thalamus"/>
              </a:rPr>
              <a:t>Thalamus</a:t>
            </a:r>
            <a:r>
              <a:rPr lang="de-DE" altLang="de-DE" sz="800" dirty="0" smtClean="0">
                <a:latin typeface="Arial" charset="0"/>
                <a:ea typeface="ＭＳ Ｐゴシック" pitchFamily="4" charset="-128"/>
              </a:rPr>
              <a:t> oder der </a:t>
            </a:r>
            <a:r>
              <a:rPr lang="de-DE" altLang="de-DE" sz="800" dirty="0" err="1" smtClean="0">
                <a:latin typeface="Arial" charset="0"/>
                <a:ea typeface="ＭＳ Ｐゴシック" pitchFamily="4" charset="-128"/>
                <a:hlinkClick r:id="rId46" tooltip="Formatio reticularis"/>
              </a:rPr>
              <a:t>Formatio</a:t>
            </a:r>
            <a:r>
              <a:rPr lang="de-DE" altLang="de-DE" sz="800" dirty="0" smtClean="0">
                <a:latin typeface="Arial" charset="0"/>
                <a:ea typeface="ＭＳ Ｐゴシック" pitchFamily="4" charset="-128"/>
                <a:hlinkClick r:id="rId46" tooltip="Formatio reticularis"/>
              </a:rPr>
              <a:t> </a:t>
            </a:r>
            <a:r>
              <a:rPr lang="de-DE" altLang="de-DE" sz="800" dirty="0" err="1" smtClean="0">
                <a:latin typeface="Arial" charset="0"/>
                <a:ea typeface="ＭＳ Ｐゴシック" pitchFamily="4" charset="-128"/>
                <a:hlinkClick r:id="rId46" tooltip="Formatio reticularis"/>
              </a:rPr>
              <a:t>reticularis</a:t>
            </a:r>
            <a:r>
              <a:rPr lang="de-DE" altLang="de-DE" sz="800" dirty="0" smtClean="0">
                <a:latin typeface="Arial" charset="0"/>
                <a:ea typeface="ＭＳ Ｐゴシック" pitchFamily="4" charset="-128"/>
              </a:rPr>
              <a:t> zu einem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führen können. Zumeist liegen jedoch Mischformen mit Schädigung mehrerer wichtiger Hirnregionen vor.</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Symptome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47" tooltip="Abschnitt bearbeiten: Symptom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Das </a:t>
            </a:r>
            <a:r>
              <a:rPr lang="de-DE" altLang="de-DE" sz="800" dirty="0" err="1" smtClean="0">
                <a:latin typeface="Arial" charset="0"/>
                <a:ea typeface="ＭＳ Ｐゴシック" pitchFamily="4" charset="-128"/>
              </a:rPr>
              <a:t>apallische</a:t>
            </a:r>
            <a:r>
              <a:rPr lang="de-DE" altLang="de-DE" sz="800" dirty="0" smtClean="0">
                <a:latin typeface="Arial" charset="0"/>
                <a:ea typeface="ＭＳ Ｐゴシック" pitchFamily="4" charset="-128"/>
              </a:rPr>
              <a:t> Syndrom ist meist Folge einer akuten schweren Erkrankung (Ausnahme: neurodegenerative Erkrankungen). Die Patienten werden daher überwiegend zunächst auf einer </a:t>
            </a:r>
            <a:r>
              <a:rPr lang="de-DE" altLang="de-DE" sz="800" dirty="0" smtClean="0">
                <a:latin typeface="Arial" charset="0"/>
                <a:ea typeface="ＭＳ Ｐゴシック" pitchFamily="4" charset="-128"/>
                <a:hlinkClick r:id="rId48" tooltip="Intensivstation"/>
              </a:rPr>
              <a:t>Intensivstation</a:t>
            </a:r>
            <a:r>
              <a:rPr lang="de-DE" altLang="de-DE" sz="800" dirty="0" smtClean="0">
                <a:latin typeface="Arial" charset="0"/>
                <a:ea typeface="ＭＳ Ｐゴシック" pitchFamily="4" charset="-128"/>
              </a:rPr>
              <a:t> behandelt. In dieser Zeit sind sie oft </a:t>
            </a:r>
            <a:r>
              <a:rPr lang="de-DE" altLang="de-DE" sz="800" dirty="0" smtClean="0">
                <a:latin typeface="Arial" charset="0"/>
                <a:ea typeface="ＭＳ Ｐゴシック" pitchFamily="4" charset="-128"/>
                <a:hlinkClick r:id="rId49" tooltip="Koma"/>
              </a:rPr>
              <a:t>komatös</a:t>
            </a:r>
            <a:r>
              <a:rPr lang="de-DE" altLang="de-DE" sz="800" dirty="0" smtClean="0">
                <a:latin typeface="Arial" charset="0"/>
                <a:ea typeface="ＭＳ Ｐゴシック" pitchFamily="4" charset="-128"/>
              </a:rPr>
              <a:t>, müssen </a:t>
            </a:r>
            <a:r>
              <a:rPr lang="de-DE" altLang="de-DE" sz="800" dirty="0" smtClean="0">
                <a:latin typeface="Arial" charset="0"/>
                <a:ea typeface="ＭＳ Ｐゴシック" pitchFamily="4" charset="-128"/>
                <a:hlinkClick r:id="rId50" tooltip="Beatmung"/>
              </a:rPr>
              <a:t>künstlich beatmet</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51" tooltip="Künstliche Ernährung"/>
              </a:rPr>
              <a:t>ernährt</a:t>
            </a:r>
            <a:r>
              <a:rPr lang="de-DE" altLang="de-DE" sz="800" dirty="0" smtClean="0">
                <a:latin typeface="Arial" charset="0"/>
                <a:ea typeface="ＭＳ Ｐゴシック" pitchFamily="4" charset="-128"/>
              </a:rPr>
              <a:t> werden. Nach Sauerstoffmangel treten oft starke Muskelzuckungen (</a:t>
            </a:r>
            <a:r>
              <a:rPr lang="de-DE" altLang="de-DE" sz="800" dirty="0" smtClean="0">
                <a:latin typeface="Arial" charset="0"/>
                <a:ea typeface="ＭＳ Ｐゴシック" pitchFamily="4" charset="-128"/>
                <a:hlinkClick r:id="rId52" tooltip="Myoklonie"/>
              </a:rPr>
              <a:t>Myoklonien</a:t>
            </a:r>
            <a:r>
              <a:rPr lang="de-DE" altLang="de-DE" sz="800" dirty="0" smtClean="0">
                <a:latin typeface="Arial" charset="0"/>
                <a:ea typeface="ＭＳ Ｐゴシック" pitchFamily="4" charset="-128"/>
              </a:rPr>
              <a:t>) auf.</a:t>
            </a:r>
          </a:p>
          <a:p>
            <a:pPr eaLnBrk="1" hangingPunct="1">
              <a:lnSpc>
                <a:spcPct val="80000"/>
              </a:lnSpc>
            </a:pPr>
            <a:r>
              <a:rPr lang="de-DE" altLang="de-DE" sz="800" dirty="0" smtClean="0">
                <a:latin typeface="Arial" charset="0"/>
                <a:ea typeface="ＭＳ Ｐゴシック" pitchFamily="4" charset="-128"/>
              </a:rPr>
              <a:t>Danach kommt es zu einer Stabilisierung der körperlichen Funktionen. In dieser Übergangszeit von einigen Wochen bestehen oft massiv </a:t>
            </a:r>
            <a:r>
              <a:rPr lang="de-DE" altLang="de-DE" sz="800" dirty="0" smtClean="0">
                <a:latin typeface="Arial" charset="0"/>
                <a:ea typeface="ＭＳ Ｐゴシック" pitchFamily="4" charset="-128"/>
                <a:hlinkClick r:id="rId53" tooltip="Arterielle Hypertonie"/>
              </a:rPr>
              <a:t>erhöhter Blutdruck</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54" tooltip="Transpiration"/>
              </a:rPr>
              <a:t>Schwitzen</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55" tooltip="Tachykardie"/>
              </a:rPr>
              <a:t>Herzrasen</a:t>
            </a:r>
            <a:r>
              <a:rPr lang="de-DE" altLang="de-DE" sz="800" dirty="0" smtClean="0">
                <a:latin typeface="Arial" charset="0"/>
                <a:ea typeface="ＭＳ Ｐゴシック" pitchFamily="4" charset="-128"/>
              </a:rPr>
              <a:t> usw. als Zeichen einer Störung des </a:t>
            </a:r>
            <a:r>
              <a:rPr lang="de-DE" altLang="de-DE" sz="800" dirty="0" smtClean="0">
                <a:latin typeface="Arial" charset="0"/>
                <a:ea typeface="ＭＳ Ｐゴシック" pitchFamily="4" charset="-128"/>
                <a:hlinkClick r:id="rId30" tooltip="Vegetatives Nervensystem"/>
              </a:rPr>
              <a:t>vegetativen Nervensystems</a:t>
            </a:r>
            <a:r>
              <a:rPr lang="de-DE" altLang="de-DE" sz="800" dirty="0" smtClean="0">
                <a:latin typeface="Arial" charset="0"/>
                <a:ea typeface="ＭＳ Ｐゴシック" pitchFamily="4" charset="-128"/>
              </a:rPr>
              <a:t>. Die entsprechenden </a:t>
            </a:r>
            <a:r>
              <a:rPr lang="de-DE" altLang="de-DE" sz="800" dirty="0" smtClean="0">
                <a:latin typeface="Arial" charset="0"/>
                <a:ea typeface="ＭＳ Ｐゴシック" pitchFamily="4" charset="-128"/>
                <a:hlinkClick r:id="rId56" tooltip="Symptom"/>
              </a:rPr>
              <a:t>Symptome</a:t>
            </a:r>
            <a:r>
              <a:rPr lang="de-DE" altLang="de-DE" sz="800" dirty="0" smtClean="0">
                <a:latin typeface="Arial" charset="0"/>
                <a:ea typeface="ＭＳ Ｐゴシック" pitchFamily="4" charset="-128"/>
              </a:rPr>
              <a:t> werden zumeist mit entsprechenden </a:t>
            </a:r>
            <a:r>
              <a:rPr lang="de-DE" altLang="de-DE" sz="800" dirty="0" smtClean="0">
                <a:latin typeface="Arial" charset="0"/>
                <a:ea typeface="ＭＳ Ｐゴシック" pitchFamily="4" charset="-128"/>
                <a:hlinkClick r:id="rId57" tooltip="Medikament"/>
              </a:rPr>
              <a:t>Medikamenten</a:t>
            </a:r>
            <a:r>
              <a:rPr lang="de-DE" altLang="de-DE" sz="800" dirty="0" smtClean="0">
                <a:latin typeface="Arial" charset="0"/>
                <a:ea typeface="ＭＳ Ｐゴシック" pitchFamily="4" charset="-128"/>
              </a:rPr>
              <a:t> behandelt. Demgegenüber wird meist die Unabhängigkeit von der künstlichen Beatmung als Zeichen einer Stabilisierung der </a:t>
            </a:r>
            <a:r>
              <a:rPr lang="de-DE" altLang="de-DE" sz="800" dirty="0" smtClean="0">
                <a:latin typeface="Arial" charset="0"/>
                <a:ea typeface="ＭＳ Ｐゴシック" pitchFamily="4" charset="-128"/>
                <a:hlinkClick r:id="rId8" tooltip="Hirnstamm"/>
              </a:rPr>
              <a:t>Hirnstammfunktionen</a:t>
            </a:r>
            <a:r>
              <a:rPr lang="de-DE" altLang="de-DE" sz="800" dirty="0" smtClean="0">
                <a:latin typeface="Arial" charset="0"/>
                <a:ea typeface="ＭＳ Ｐゴシック" pitchFamily="4" charset="-128"/>
              </a:rPr>
              <a:t> betrachtet. Danach kann der Patient die Intensivstation verlassen. Auch die </a:t>
            </a:r>
            <a:r>
              <a:rPr lang="de-DE" altLang="de-DE" sz="800" dirty="0" smtClean="0">
                <a:latin typeface="Arial" charset="0"/>
                <a:ea typeface="ＭＳ Ｐゴシック" pitchFamily="4" charset="-128"/>
                <a:hlinkClick r:id="rId58" tooltip="Vigilanz"/>
              </a:rPr>
              <a:t>Wachheit</a:t>
            </a:r>
            <a:r>
              <a:rPr lang="de-DE" altLang="de-DE" sz="800" dirty="0" smtClean="0">
                <a:latin typeface="Arial" charset="0"/>
                <a:ea typeface="ＭＳ Ｐゴシック" pitchFamily="4" charset="-128"/>
              </a:rPr>
              <a:t> etabliert sich meist in diesem Zeitraum.</a:t>
            </a:r>
          </a:p>
          <a:p>
            <a:pPr eaLnBrk="1" hangingPunct="1">
              <a:lnSpc>
                <a:spcPct val="80000"/>
              </a:lnSpc>
            </a:pPr>
            <a:r>
              <a:rPr lang="de-DE" altLang="de-DE" sz="800" dirty="0" smtClean="0">
                <a:latin typeface="Arial" charset="0"/>
                <a:ea typeface="ＭＳ Ｐゴシック" pitchFamily="4" charset="-128"/>
              </a:rPr>
              <a:t>Schließlich kann es entweder zu einer mehr oder weniger guten Erholung der </a:t>
            </a:r>
            <a:r>
              <a:rPr lang="de-DE" altLang="de-DE" sz="800" dirty="0" smtClean="0">
                <a:latin typeface="Arial" charset="0"/>
                <a:ea typeface="ＭＳ Ｐゴシック" pitchFamily="4" charset="-128"/>
                <a:hlinkClick r:id="rId6" tooltip="Gehirn"/>
              </a:rPr>
              <a:t>Hirnfunktionen</a:t>
            </a:r>
            <a:r>
              <a:rPr lang="de-DE" altLang="de-DE" sz="800" dirty="0" smtClean="0">
                <a:latin typeface="Arial" charset="0"/>
                <a:ea typeface="ＭＳ Ｐゴシック" pitchFamily="4" charset="-128"/>
              </a:rPr>
              <a:t> kommen oder sich das Bild eines </a:t>
            </a:r>
            <a:r>
              <a:rPr lang="de-DE" altLang="de-DE" sz="800" i="1" dirty="0" smtClean="0">
                <a:latin typeface="Arial" charset="0"/>
                <a:ea typeface="ＭＳ Ｐゴシック" pitchFamily="4" charset="-128"/>
              </a:rPr>
              <a:t>permanent vegetative </a:t>
            </a:r>
            <a:r>
              <a:rPr lang="de-DE" altLang="de-DE" sz="800" i="1" dirty="0" err="1" smtClean="0">
                <a:latin typeface="Arial" charset="0"/>
                <a:ea typeface="ＭＳ Ｐゴシック" pitchFamily="4" charset="-128"/>
              </a:rPr>
              <a:t>state</a:t>
            </a:r>
            <a:r>
              <a:rPr lang="de-DE" altLang="de-DE" sz="800" dirty="0" smtClean="0">
                <a:latin typeface="Arial" charset="0"/>
                <a:ea typeface="ＭＳ Ｐゴシック" pitchFamily="4" charset="-128"/>
              </a:rPr>
              <a:t> entwickeln. Dabei sind die Betroffenen tagsüber oft wach, öffnen die Augen ohne etwas anzusehen, haben teilweise bestimmte </a:t>
            </a:r>
            <a:r>
              <a:rPr lang="de-DE" altLang="de-DE" sz="800" dirty="0" smtClean="0">
                <a:latin typeface="Arial" charset="0"/>
                <a:ea typeface="ＭＳ Ｐゴシック" pitchFamily="4" charset="-128"/>
                <a:hlinkClick r:id="rId59" tooltip="Bewegung"/>
              </a:rPr>
              <a:t>Bewegungsmuster</a:t>
            </a:r>
            <a:r>
              <a:rPr lang="de-DE" altLang="de-DE" sz="800" dirty="0" smtClean="0">
                <a:latin typeface="Arial" charset="0"/>
                <a:ea typeface="ＭＳ Ｐゴシック" pitchFamily="4" charset="-128"/>
              </a:rPr>
              <a:t> (z. B. schablonenhafte Bewegungen von </a:t>
            </a:r>
            <a:r>
              <a:rPr lang="de-DE" altLang="de-DE" sz="800" dirty="0" smtClean="0">
                <a:latin typeface="Arial" charset="0"/>
                <a:ea typeface="ＭＳ Ｐゴシック" pitchFamily="4" charset="-128"/>
                <a:hlinkClick r:id="rId60" tooltip="Gesicht"/>
              </a:rPr>
              <a:t>Gesicht</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61" tooltip="Mund"/>
              </a:rPr>
              <a:t>Mund</a:t>
            </a:r>
            <a:r>
              <a:rPr lang="de-DE" altLang="de-DE" sz="800" dirty="0" smtClean="0">
                <a:latin typeface="Arial" charset="0"/>
                <a:ea typeface="ＭＳ Ｐゴシック" pitchFamily="4" charset="-128"/>
              </a:rPr>
              <a:t>). Folgende Erscheinungen gelten als typisch:</a:t>
            </a:r>
          </a:p>
          <a:p>
            <a:pPr eaLnBrk="1" hangingPunct="1">
              <a:lnSpc>
                <a:spcPct val="80000"/>
              </a:lnSpc>
            </a:pPr>
            <a:r>
              <a:rPr lang="de-DE" altLang="de-DE" sz="800" dirty="0" smtClean="0">
                <a:latin typeface="Arial" charset="0"/>
                <a:ea typeface="ＭＳ Ｐゴシック" pitchFamily="4" charset="-128"/>
              </a:rPr>
              <a:t>Schlaf-/Wachrhythmus erhalten </a:t>
            </a:r>
          </a:p>
          <a:p>
            <a:pPr eaLnBrk="1" hangingPunct="1">
              <a:lnSpc>
                <a:spcPct val="80000"/>
              </a:lnSpc>
            </a:pPr>
            <a:r>
              <a:rPr lang="de-DE" altLang="de-DE" sz="800" dirty="0" smtClean="0">
                <a:latin typeface="Arial" charset="0"/>
                <a:ea typeface="ＭＳ Ｐゴシック" pitchFamily="4" charset="-128"/>
              </a:rPr>
              <a:t>keine </a:t>
            </a:r>
            <a:r>
              <a:rPr lang="de-DE" altLang="de-DE" sz="800" dirty="0" smtClean="0">
                <a:latin typeface="Arial" charset="0"/>
                <a:ea typeface="ＭＳ Ｐゴシック" pitchFamily="4" charset="-128"/>
                <a:hlinkClick r:id="rId10" tooltip="Bewusstsein"/>
              </a:rPr>
              <a:t>bewusste</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62" tooltip="Wahrnehmung"/>
              </a:rPr>
              <a:t>Wahrnehmung</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keine </a:t>
            </a:r>
            <a:r>
              <a:rPr lang="de-DE" altLang="de-DE" sz="800" dirty="0" smtClean="0">
                <a:latin typeface="Arial" charset="0"/>
                <a:ea typeface="ＭＳ Ｐゴシック" pitchFamily="4" charset="-128"/>
                <a:hlinkClick r:id="rId11" tooltip="Kommunikation"/>
              </a:rPr>
              <a:t>Kommunikation</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in </a:t>
            </a:r>
            <a:r>
              <a:rPr lang="de-DE" altLang="de-DE" sz="800" dirty="0" smtClean="0">
                <a:latin typeface="Arial" charset="0"/>
                <a:ea typeface="ＭＳ Ｐゴシック" pitchFamily="4" charset="-128"/>
                <a:hlinkClick r:id="rId9" tooltip="Rückenmark"/>
              </a:rPr>
              <a:t>Rückenmark</a:t>
            </a:r>
            <a:r>
              <a:rPr lang="de-DE" altLang="de-DE" sz="800" dirty="0" smtClean="0">
                <a:latin typeface="Arial" charset="0"/>
                <a:ea typeface="ＭＳ Ｐゴシック" pitchFamily="4" charset="-128"/>
              </a:rPr>
              <a:t>, Hirnstamm oder durch das </a:t>
            </a:r>
            <a:r>
              <a:rPr lang="de-DE" altLang="de-DE" sz="800" dirty="0" smtClean="0">
                <a:latin typeface="Arial" charset="0"/>
                <a:ea typeface="ＭＳ Ｐゴシック" pitchFamily="4" charset="-128"/>
                <a:hlinkClick r:id="rId30" tooltip="Vegetatives Nervensystem"/>
              </a:rPr>
              <a:t>Vegetativum</a:t>
            </a:r>
            <a:r>
              <a:rPr lang="de-DE" altLang="de-DE" sz="800" dirty="0" smtClean="0">
                <a:latin typeface="Arial" charset="0"/>
                <a:ea typeface="ＭＳ Ｐゴシック" pitchFamily="4" charset="-128"/>
              </a:rPr>
              <a:t> gesteuerte </a:t>
            </a:r>
            <a:r>
              <a:rPr lang="de-DE" altLang="de-DE" sz="800" dirty="0" smtClean="0">
                <a:latin typeface="Arial" charset="0"/>
                <a:ea typeface="ＭＳ Ｐゴシック" pitchFamily="4" charset="-128"/>
                <a:hlinkClick r:id="rId24" tooltip="Reflex"/>
              </a:rPr>
              <a:t>Reflexe</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hlinkClick r:id="rId63" tooltip="Automatismus (Handlung)"/>
              </a:rPr>
              <a:t>Automatismen</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schwimmende oder hin und her gehende </a:t>
            </a:r>
            <a:r>
              <a:rPr lang="de-DE" altLang="de-DE" sz="800" dirty="0" smtClean="0">
                <a:latin typeface="Arial" charset="0"/>
                <a:ea typeface="ＭＳ Ｐゴシック" pitchFamily="4" charset="-128"/>
                <a:hlinkClick r:id="rId64" tooltip="Auge"/>
              </a:rPr>
              <a:t>Augenbewegungen</a:t>
            </a:r>
            <a:r>
              <a:rPr lang="de-DE" altLang="de-DE" sz="800" dirty="0" smtClean="0">
                <a:latin typeface="Arial" charset="0"/>
                <a:ea typeface="ＭＳ Ｐゴシック" pitchFamily="4" charset="-128"/>
              </a:rPr>
              <a:t> </a:t>
            </a:r>
          </a:p>
          <a:p>
            <a:pPr eaLnBrk="1" hangingPunct="1">
              <a:lnSpc>
                <a:spcPct val="80000"/>
              </a:lnSpc>
            </a:pPr>
            <a:r>
              <a:rPr lang="de-DE" altLang="de-DE" sz="800" dirty="0" err="1" smtClean="0">
                <a:latin typeface="Arial" charset="0"/>
                <a:ea typeface="ＭＳ Ｐゴシック" pitchFamily="4" charset="-128"/>
                <a:hlinkClick r:id="rId65" tooltip="Tetraspastik"/>
              </a:rPr>
              <a:t>Tetraspastik</a:t>
            </a:r>
            <a:r>
              <a:rPr lang="de-DE" altLang="de-DE" sz="800" dirty="0" smtClean="0">
                <a:latin typeface="Arial" charset="0"/>
                <a:ea typeface="ＭＳ Ｐゴシック" pitchFamily="4" charset="-128"/>
              </a:rPr>
              <a:t> </a:t>
            </a:r>
          </a:p>
          <a:p>
            <a:pPr eaLnBrk="1" hangingPunct="1">
              <a:lnSpc>
                <a:spcPct val="80000"/>
              </a:lnSpc>
            </a:pPr>
            <a:r>
              <a:rPr lang="de-DE" altLang="de-DE" sz="800" b="1" dirty="0" smtClean="0">
                <a:latin typeface="Arial" charset="0"/>
                <a:ea typeface="ＭＳ Ｐゴシック" pitchFamily="4" charset="-128"/>
              </a:rPr>
              <a:t>Diagnose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66" tooltip="Abschnitt bearbeiten: Diagnos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Die Feststellung eines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Syndroms hat in erster Linie klinisch zu erfolgen, also durch persönliche </a:t>
            </a:r>
            <a:r>
              <a:rPr lang="de-DE" altLang="de-DE" sz="800" dirty="0" smtClean="0">
                <a:latin typeface="Arial" charset="0"/>
                <a:ea typeface="ＭＳ Ｐゴシック" pitchFamily="4" charset="-128"/>
                <a:hlinkClick r:id="rId67" tooltip="Medizinische Untersuchung"/>
              </a:rPr>
              <a:t>Untersuchung</a:t>
            </a:r>
            <a:r>
              <a:rPr lang="de-DE" altLang="de-DE" sz="800" dirty="0" smtClean="0">
                <a:latin typeface="Arial" charset="0"/>
                <a:ea typeface="ＭＳ Ｐゴシック" pitchFamily="4" charset="-128"/>
              </a:rPr>
              <a:t> und Beobachtung des Betroffenen. Voraussetzung ist eine ausreichende Erfahrung der untersuchenden Person in der Beurteilung schwerer neurologischer Defektsyndrome. Weiterhin ist ein Beobachtungszeitraum von zumeist Wochen und Monaten zu fordern.</a:t>
            </a:r>
          </a:p>
          <a:p>
            <a:pPr eaLnBrk="1" hangingPunct="1">
              <a:lnSpc>
                <a:spcPct val="80000"/>
              </a:lnSpc>
            </a:pPr>
            <a:r>
              <a:rPr lang="de-DE" altLang="de-DE" sz="800" dirty="0" smtClean="0">
                <a:latin typeface="Arial" charset="0"/>
                <a:ea typeface="ＭＳ Ｐゴシック" pitchFamily="4" charset="-128"/>
              </a:rPr>
              <a:t>Unterstützend ist eine apparative </a:t>
            </a:r>
            <a:r>
              <a:rPr lang="de-DE" altLang="de-DE" sz="800" dirty="0" smtClean="0">
                <a:latin typeface="Arial" charset="0"/>
                <a:ea typeface="ＭＳ Ｐゴシック" pitchFamily="4" charset="-128"/>
                <a:hlinkClick r:id="rId14" tooltip="Diagnose"/>
              </a:rPr>
              <a:t>Diagnostik</a:t>
            </a:r>
            <a:r>
              <a:rPr lang="de-DE" altLang="de-DE" sz="800" dirty="0" smtClean="0">
                <a:latin typeface="Arial" charset="0"/>
                <a:ea typeface="ＭＳ Ｐゴシック" pitchFamily="4" charset="-128"/>
              </a:rPr>
              <a:t> sinnvoll. Dazu gehören </a:t>
            </a:r>
            <a:r>
              <a:rPr lang="de-DE" altLang="de-DE" sz="800" dirty="0" smtClean="0">
                <a:latin typeface="Arial" charset="0"/>
                <a:ea typeface="ＭＳ Ｐゴシック" pitchFamily="4" charset="-128"/>
                <a:hlinkClick r:id="rId68" tooltip="Kernspintomographie"/>
              </a:rPr>
              <a:t>Kernspintomographie</a:t>
            </a:r>
            <a:r>
              <a:rPr lang="de-DE" altLang="de-DE" sz="800" dirty="0" smtClean="0">
                <a:latin typeface="Arial" charset="0"/>
                <a:ea typeface="ＭＳ Ｐゴシック" pitchFamily="4" charset="-128"/>
              </a:rPr>
              <a:t>, </a:t>
            </a:r>
            <a:r>
              <a:rPr lang="de-DE" altLang="de-DE" sz="800" dirty="0" smtClean="0">
                <a:latin typeface="Arial" charset="0"/>
                <a:ea typeface="ＭＳ Ｐゴシック" pitchFamily="4" charset="-128"/>
                <a:hlinkClick r:id="rId69" tooltip="Elektroenzephalografie"/>
              </a:rPr>
              <a:t>EEG</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70" tooltip="Evozierte Potentiale"/>
              </a:rPr>
              <a:t>Evozierte Potentiale</a:t>
            </a:r>
            <a:r>
              <a:rPr lang="de-DE" altLang="de-DE" sz="800" dirty="0" smtClean="0">
                <a:latin typeface="Arial" charset="0"/>
                <a:ea typeface="ＭＳ Ｐゴシック" pitchFamily="4" charset="-128"/>
              </a:rPr>
              <a:t> (SEP, eventuell auch AEP und ereigniskorrelierte Potentiale). Diese ermöglichen teilweise schon in der Frühphase eine Abschätzung der Prognose (</a:t>
            </a:r>
            <a:r>
              <a:rPr lang="de-DE" altLang="de-DE" sz="800" i="1" dirty="0" smtClean="0">
                <a:latin typeface="Arial" charset="0"/>
                <a:ea typeface="ＭＳ Ｐゴシック" pitchFamily="4" charset="-128"/>
              </a:rPr>
              <a:t>s. u.</a:t>
            </a:r>
            <a:r>
              <a:rPr lang="de-DE" altLang="de-DE" sz="800" dirty="0" smtClean="0">
                <a:latin typeface="Arial" charset="0"/>
                <a:ea typeface="ＭＳ Ｐゴシック" pitchFamily="4" charset="-128"/>
              </a:rPr>
              <a:t>). Keine dieser Untersuchungen ist allein geeignet, die Diagnose zu stellen.</a:t>
            </a:r>
          </a:p>
          <a:p>
            <a:pPr eaLnBrk="1" hangingPunct="1">
              <a:lnSpc>
                <a:spcPct val="80000"/>
              </a:lnSpc>
            </a:pPr>
            <a:r>
              <a:rPr lang="de-DE" altLang="de-DE" sz="800" dirty="0" smtClean="0">
                <a:latin typeface="Arial" charset="0"/>
                <a:ea typeface="ＭＳ Ｐゴシック" pitchFamily="4" charset="-128"/>
              </a:rPr>
              <a:t>Wichtig ist in erster Linie die Abgrenzung gegen äußerlich ähnliche Krankheitsbilder wie </a:t>
            </a:r>
            <a:r>
              <a:rPr lang="de-DE" altLang="de-DE" sz="800" dirty="0" smtClean="0">
                <a:latin typeface="Arial" charset="0"/>
                <a:ea typeface="ＭＳ Ｐゴシック" pitchFamily="4" charset="-128"/>
                <a:hlinkClick r:id="rId49" tooltip="Koma"/>
              </a:rPr>
              <a:t>Koma</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hlinkClick r:id="rId71" tooltip="Locked-in-Syndrom"/>
              </a:rPr>
              <a:t>Locked</a:t>
            </a:r>
            <a:r>
              <a:rPr lang="de-DE" altLang="de-DE" sz="800" dirty="0" smtClean="0">
                <a:latin typeface="Arial" charset="0"/>
                <a:ea typeface="ＭＳ Ｐゴシック" pitchFamily="4" charset="-128"/>
                <a:hlinkClick r:id="rId71" tooltip="Locked-in-Syndrom"/>
              </a:rPr>
              <a:t>-in-Syndrom</a:t>
            </a:r>
            <a:r>
              <a:rPr lang="de-DE" altLang="de-DE" sz="800" dirty="0" smtClean="0">
                <a:latin typeface="Arial" charset="0"/>
                <a:ea typeface="ＭＳ Ｐゴシック" pitchFamily="4" charset="-128"/>
              </a:rPr>
              <a:t> oder behandelbare andere neurologische oder psychiatrische Erkrankungen. Bei entsprechender Erfahrung fällt lediglich die Abgrenzung gegen einen sogenannten „</a:t>
            </a:r>
            <a:r>
              <a:rPr lang="de-DE" altLang="de-DE" sz="800" dirty="0" err="1" smtClean="0">
                <a:latin typeface="Arial" charset="0"/>
                <a:ea typeface="ＭＳ Ｐゴシック" pitchFamily="4" charset="-128"/>
              </a:rPr>
              <a:t>minimally</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rPr>
              <a:t>conscious</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rPr>
              <a:t>state</a:t>
            </a:r>
            <a:r>
              <a:rPr lang="de-DE" altLang="de-DE" sz="800" dirty="0" smtClean="0">
                <a:latin typeface="Arial" charset="0"/>
                <a:ea typeface="ＭＳ Ｐゴシック" pitchFamily="4" charset="-128"/>
              </a:rPr>
              <a:t>“ schwer, da hier ein fließender Übergang besteht. Es handelt sich ebenfalls um eine schwere Hirnschädigung, bei der jedoch einfache bewusste Reaktionen (z. B. Erkennen von Angehörigen) funktionieren.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Therapie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72" tooltip="Abschnitt bearbeiten: Therapi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Die Behandlung orientiert sich an den Phasen der Neurologischen </a:t>
            </a:r>
            <a:r>
              <a:rPr lang="de-DE" altLang="de-DE" sz="800" dirty="0" smtClean="0">
                <a:latin typeface="Arial" charset="0"/>
                <a:ea typeface="ＭＳ Ｐゴシック" pitchFamily="4" charset="-128"/>
                <a:hlinkClick r:id="rId73" tooltip="Medizinische Rehabilitation"/>
              </a:rPr>
              <a:t>Frührehabilitation</a:t>
            </a:r>
            <a:r>
              <a:rPr lang="de-DE" altLang="de-DE" sz="800" dirty="0" smtClean="0">
                <a:latin typeface="Arial" charset="0"/>
                <a:ea typeface="ＭＳ Ｐゴシック" pitchFamily="4" charset="-128"/>
              </a:rPr>
              <a:t>. Dabei steht zunächst die Akutbehandlung (Phase A) im Mittelpunkt. In dieser Zeit werden zumeist ein Luftröhrenschnitt (</a:t>
            </a:r>
            <a:r>
              <a:rPr lang="de-DE" altLang="de-DE" sz="800" dirty="0" smtClean="0">
                <a:latin typeface="Arial" charset="0"/>
                <a:ea typeface="ＭＳ Ｐゴシック" pitchFamily="4" charset="-128"/>
                <a:hlinkClick r:id="rId74" tooltip="Tracheotomie"/>
              </a:rPr>
              <a:t>Tracheotomie</a:t>
            </a:r>
            <a:r>
              <a:rPr lang="de-DE" altLang="de-DE" sz="800" dirty="0" smtClean="0">
                <a:latin typeface="Arial" charset="0"/>
                <a:ea typeface="ＭＳ Ｐゴシック" pitchFamily="4" charset="-128"/>
              </a:rPr>
              <a:t>), eine Ernährungssonde durch die Bauchwand (</a:t>
            </a:r>
            <a:r>
              <a:rPr lang="de-DE" altLang="de-DE" sz="800" dirty="0" smtClean="0">
                <a:latin typeface="Arial" charset="0"/>
                <a:ea typeface="ＭＳ Ｐゴシック" pitchFamily="4" charset="-128"/>
                <a:hlinkClick r:id="rId75" tooltip="Perkutane endoskopische Gastrostomie"/>
              </a:rPr>
              <a:t>PEG</a:t>
            </a:r>
            <a:r>
              <a:rPr lang="de-DE" altLang="de-DE" sz="800" dirty="0" smtClean="0">
                <a:latin typeface="Arial" charset="0"/>
                <a:ea typeface="ＭＳ Ｐゴシック" pitchFamily="4" charset="-128"/>
              </a:rPr>
              <a:t>) und oft auch eine Urinableitung durch die Bauchwand (</a:t>
            </a:r>
            <a:r>
              <a:rPr lang="de-DE" altLang="de-DE" sz="800" dirty="0" smtClean="0">
                <a:latin typeface="Arial" charset="0"/>
                <a:ea typeface="ＭＳ Ｐゴシック" pitchFamily="4" charset="-128"/>
                <a:hlinkClick r:id="rId76" tooltip="Blasenkatheter"/>
              </a:rPr>
              <a:t>SPF</a:t>
            </a:r>
            <a:r>
              <a:rPr lang="de-DE" altLang="de-DE" sz="800" dirty="0" smtClean="0">
                <a:latin typeface="Arial" charset="0"/>
                <a:ea typeface="ＭＳ Ｐゴシック" pitchFamily="4" charset="-128"/>
              </a:rPr>
              <a:t>) angelegt, um die Lebensfunktionen zu sichern und eine optimale pflegerische Versorgung zu ermöglichen (einschließlich Ernährung). Bereits während dieser Zeit sollten allerdings rehabilitativ orientierte Angebote durch vor allem </a:t>
            </a:r>
            <a:r>
              <a:rPr lang="de-DE" altLang="de-DE" sz="800" dirty="0" smtClean="0">
                <a:latin typeface="Arial" charset="0"/>
                <a:ea typeface="ＭＳ Ｐゴシック" pitchFamily="4" charset="-128"/>
                <a:hlinkClick r:id="rId77" tooltip="Physiotherapie"/>
              </a:rPr>
              <a:t>Physiotherapie</a:t>
            </a:r>
            <a:r>
              <a:rPr lang="de-DE" altLang="de-DE" sz="800" dirty="0" smtClean="0">
                <a:latin typeface="Arial" charset="0"/>
                <a:ea typeface="ＭＳ Ｐゴシック" pitchFamily="4" charset="-128"/>
              </a:rPr>
              <a:t> und </a:t>
            </a:r>
            <a:r>
              <a:rPr lang="de-DE" altLang="de-DE" sz="800" dirty="0" smtClean="0">
                <a:latin typeface="Arial" charset="0"/>
                <a:ea typeface="ＭＳ Ｐゴシック" pitchFamily="4" charset="-128"/>
                <a:hlinkClick r:id="rId78" tooltip="Logopädie"/>
              </a:rPr>
              <a:t>Logopädie</a:t>
            </a:r>
            <a:r>
              <a:rPr lang="de-DE" altLang="de-DE" sz="800" dirty="0" smtClean="0">
                <a:latin typeface="Arial" charset="0"/>
                <a:ea typeface="ＭＳ Ｐゴシック" pitchFamily="4" charset="-128"/>
              </a:rPr>
              <a:t> gemacht werden. Dadurch lassen sich </a:t>
            </a:r>
            <a:r>
              <a:rPr lang="de-DE" altLang="de-DE" sz="800" dirty="0" smtClean="0">
                <a:latin typeface="Arial" charset="0"/>
                <a:ea typeface="ＭＳ Ｐゴシック" pitchFamily="4" charset="-128"/>
                <a:hlinkClick r:id="rId79" tooltip="Kontraktur"/>
              </a:rPr>
              <a:t>Kontrakturen</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80" tooltip="Lungenentzündung"/>
              </a:rPr>
              <a:t>Lungenentzündungen</a:t>
            </a:r>
            <a:r>
              <a:rPr lang="de-DE" altLang="de-DE" sz="800" dirty="0" smtClean="0">
                <a:latin typeface="Arial" charset="0"/>
                <a:ea typeface="ＭＳ Ｐゴシック" pitchFamily="4" charset="-128"/>
              </a:rPr>
              <a:t> vermeiden sowie die Schluckfunktion verbessern. Die Funktion des Schluckens ist nach Beendigung der maschinellen Beatmung entscheidend dafür, ob die Trachealkanüle entfernt werden kann.</a:t>
            </a:r>
          </a:p>
          <a:p>
            <a:pPr eaLnBrk="1" hangingPunct="1">
              <a:lnSpc>
                <a:spcPct val="80000"/>
              </a:lnSpc>
            </a:pPr>
            <a:r>
              <a:rPr lang="de-DE" altLang="de-DE" sz="800" dirty="0" smtClean="0">
                <a:latin typeface="Arial" charset="0"/>
                <a:ea typeface="ＭＳ Ｐゴシック" pitchFamily="4" charset="-128"/>
              </a:rPr>
              <a:t>Nach Abschluss der Akutbehandlung schließt sich die Frührehabilitation der Phase B an. Das Therapieangebot wird dabei um </a:t>
            </a:r>
            <a:r>
              <a:rPr lang="de-DE" altLang="de-DE" sz="800" dirty="0" smtClean="0">
                <a:latin typeface="Arial" charset="0"/>
                <a:ea typeface="ＭＳ Ｐゴシック" pitchFamily="4" charset="-128"/>
                <a:hlinkClick r:id="rId81" tooltip="Ergotherapie"/>
              </a:rPr>
              <a:t>Ergotherapie</a:t>
            </a:r>
            <a:r>
              <a:rPr lang="de-DE" altLang="de-DE" sz="800" dirty="0" smtClean="0">
                <a:latin typeface="Arial" charset="0"/>
                <a:ea typeface="ＭＳ Ｐゴシック" pitchFamily="4" charset="-128"/>
              </a:rPr>
              <a:t> und Neuropsychologie erweitert. Zusätzlich kann Musiktherapie eingesetzt werden. Ziel ist die Verbesserung motorischer, geistiger und psychischer Funktionen. Die Behandlung muss im Team unter ärztlicher Leitung erfolgen, dies wird auch von den Kostenträgern gefordert und nachgeprüft. Weitgehend durchgesetzt hat sich das Konzept der </a:t>
            </a:r>
            <a:r>
              <a:rPr lang="de-DE" altLang="de-DE" sz="800" dirty="0" smtClean="0">
                <a:latin typeface="Arial" charset="0"/>
                <a:ea typeface="ＭＳ Ｐゴシック" pitchFamily="4" charset="-128"/>
                <a:hlinkClick r:id="rId12" tooltip="Basale Stimulation"/>
              </a:rPr>
              <a:t>Basalen Stimulation</a:t>
            </a:r>
            <a:r>
              <a:rPr lang="de-DE" altLang="de-DE" sz="800" dirty="0" smtClean="0">
                <a:latin typeface="Arial" charset="0"/>
                <a:ea typeface="ＭＳ Ｐゴシック" pitchFamily="4" charset="-128"/>
              </a:rPr>
              <a:t>, welches in einem integrierten pädagogischen und pflegerischen Konzept eine dem Schädigungsmuster angepasste Wahrnehmung der Umwelt und Unterstützung einfacher Körperfunktionen (z. B. Bewegungen) vermitteln soll.</a:t>
            </a:r>
          </a:p>
          <a:p>
            <a:pPr eaLnBrk="1" hangingPunct="1">
              <a:lnSpc>
                <a:spcPct val="80000"/>
              </a:lnSpc>
            </a:pPr>
            <a:r>
              <a:rPr lang="de-DE" altLang="de-DE" sz="800" dirty="0" smtClean="0">
                <a:latin typeface="Arial" charset="0"/>
                <a:ea typeface="ＭＳ Ｐゴシック" pitchFamily="4" charset="-128"/>
              </a:rPr>
              <a:t>In dieser Phase, die zwischen einem Monat und einem Jahr dauert, entscheidet sich die Prognose des Betroffenen. Kommt es zu einer merklichen Verbesserung physischer und psychischer Leistungen, so können weitere Phasen der Rehabilitation angeschlossen werden (Phasen C/D/E). Bleibt er jedoch bewusstlos, muss zur Phase F (dauerhafte „Aktivierende Behandlungspflege“) übergegangen werden.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Therapieabbruch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82" tooltip="Abschnitt bearbeiten: Therapieabbruch"/>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Grundsätzlich hat jeder Mensch das Recht, eine solche Therapie ganz oder teilweise abzulehnen und in einem solchen Fall sterben zu wollen. Da der Betroffene aber seinen Willen nicht vertreten kann (genau genommen zu keiner Willensäußerung fähig ist), ist die Festlegung des Willens in einer entsprechenden Verfügung (</a:t>
            </a:r>
            <a:r>
              <a:rPr lang="de-DE" altLang="de-DE" sz="800" dirty="0" smtClean="0">
                <a:latin typeface="Arial" charset="0"/>
                <a:ea typeface="ＭＳ Ｐゴシック" pitchFamily="4" charset="-128"/>
                <a:hlinkClick r:id="rId83" tooltip="Patientenverfügung"/>
              </a:rPr>
              <a:t>Patientenverfügung</a:t>
            </a:r>
            <a:r>
              <a:rPr lang="de-DE" altLang="de-DE" sz="800" dirty="0" smtClean="0">
                <a:latin typeface="Arial" charset="0"/>
                <a:ea typeface="ＭＳ Ｐゴシック" pitchFamily="4" charset="-128"/>
              </a:rPr>
              <a:t>) sinnvoll. In einer solchen Patientenverfügung darf auch eine bestmögliche Therapie festgelegt werden. Ansonsten muss für den Betroffenen eine rechtliche </a:t>
            </a:r>
            <a:r>
              <a:rPr lang="de-DE" altLang="de-DE" sz="800" dirty="0" smtClean="0">
                <a:latin typeface="Arial" charset="0"/>
                <a:ea typeface="ＭＳ Ｐゴシック" pitchFamily="4" charset="-128"/>
                <a:hlinkClick r:id="rId84" tooltip="Betreuung"/>
              </a:rPr>
              <a:t>Betreuung</a:t>
            </a:r>
            <a:r>
              <a:rPr lang="de-DE" altLang="de-DE" sz="800" dirty="0" smtClean="0">
                <a:latin typeface="Arial" charset="0"/>
                <a:ea typeface="ＭＳ Ｐゴシック" pitchFamily="4" charset="-128"/>
              </a:rPr>
              <a:t> (früher </a:t>
            </a:r>
            <a:r>
              <a:rPr lang="de-DE" altLang="de-DE" sz="800" dirty="0" smtClean="0">
                <a:latin typeface="Arial" charset="0"/>
                <a:ea typeface="ＭＳ Ｐゴシック" pitchFamily="4" charset="-128"/>
                <a:hlinkClick r:id="rId85" tooltip="Vormundschaft"/>
              </a:rPr>
              <a:t>Vormundschaft</a:t>
            </a:r>
            <a:r>
              <a:rPr lang="de-DE" altLang="de-DE" sz="800" dirty="0" smtClean="0">
                <a:latin typeface="Arial" charset="0"/>
                <a:ea typeface="ＭＳ Ｐゴシック" pitchFamily="4" charset="-128"/>
              </a:rPr>
              <a:t>) eingerichtet werden. Die Aufgabe des Betreuers besteht darin, den mutmaßlichen Willen des Betroffenen zu eruieren z. B. in Gesprächen mit nahen Angehörigen und Freunden oder bisher behandelnden Therapeuten, um ihn danach den aktuell behandelnden Ärzten vorzutragen. Bei Übereinstimmung von mutmaßlichem Willen des Betreuten mit dem Arzturteil, kann dem mutmaßlichen Willen nach Behandlung oder Abbruch der Behandlung entsprochen werden. Bei Nicht-Übereinstimmung muss zur Entscheidungsfindung das Vormundschaftsgericht angerufen werden (gemäß Entscheidung des BGH-Zivilsenates vom 17. März 2003).</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Prognose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86" tooltip="Abschnitt bearbeiten: Prognos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Insgesamt liegt die Chance auf Erholung aus dem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weit unter 50 %. Die Statistiken sind problematisch, weil oft die Diagnosen am Anfang nicht ausreichend sicher fundiert waren. Als günstiger gilt die Prognose bei:</a:t>
            </a:r>
          </a:p>
          <a:p>
            <a:pPr eaLnBrk="1" hangingPunct="1">
              <a:lnSpc>
                <a:spcPct val="80000"/>
              </a:lnSpc>
            </a:pPr>
            <a:r>
              <a:rPr lang="de-DE" altLang="de-DE" sz="800" dirty="0" smtClean="0">
                <a:latin typeface="Arial" charset="0"/>
                <a:ea typeface="ＭＳ Ｐゴシック" pitchFamily="4" charset="-128"/>
              </a:rPr>
              <a:t>jungen Menschen </a:t>
            </a:r>
          </a:p>
          <a:p>
            <a:pPr eaLnBrk="1" hangingPunct="1">
              <a:lnSpc>
                <a:spcPct val="80000"/>
              </a:lnSpc>
            </a:pPr>
            <a:r>
              <a:rPr lang="de-DE" altLang="de-DE" sz="800" dirty="0" smtClean="0">
                <a:latin typeface="Arial" charset="0"/>
                <a:ea typeface="ＭＳ Ｐゴシック" pitchFamily="4" charset="-128"/>
              </a:rPr>
              <a:t>traumatischer Hirnschädigung (im Gegensatz zu </a:t>
            </a:r>
            <a:r>
              <a:rPr lang="de-DE" altLang="de-DE" sz="800" dirty="0" smtClean="0">
                <a:latin typeface="Arial" charset="0"/>
                <a:ea typeface="ＭＳ Ｐゴシック" pitchFamily="4" charset="-128"/>
                <a:hlinkClick r:id="rId34" tooltip="Hypoxie (Medizin)"/>
              </a:rPr>
              <a:t>Hypoxie</a:t>
            </a:r>
            <a:r>
              <a:rPr lang="de-DE" altLang="de-DE" sz="800" dirty="0" smtClean="0">
                <a:latin typeface="Arial" charset="0"/>
                <a:ea typeface="ＭＳ Ｐゴシック" pitchFamily="4" charset="-128"/>
              </a:rPr>
              <a:t> oder </a:t>
            </a:r>
            <a:r>
              <a:rPr lang="de-DE" altLang="de-DE" sz="800" dirty="0" smtClean="0">
                <a:latin typeface="Arial" charset="0"/>
                <a:ea typeface="ＭＳ Ｐゴシック" pitchFamily="4" charset="-128"/>
                <a:hlinkClick r:id="rId87" tooltip="Ischämie"/>
              </a:rPr>
              <a:t>Ischämie</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kurzer Dauer des Koma am Anfang (&lt;24 Stunden) </a:t>
            </a:r>
          </a:p>
          <a:p>
            <a:pPr eaLnBrk="1" hangingPunct="1">
              <a:lnSpc>
                <a:spcPct val="80000"/>
              </a:lnSpc>
            </a:pPr>
            <a:r>
              <a:rPr lang="de-DE" altLang="de-DE" sz="800" dirty="0" smtClean="0">
                <a:latin typeface="Arial" charset="0"/>
                <a:ea typeface="ＭＳ Ｐゴシック" pitchFamily="4" charset="-128"/>
              </a:rPr>
              <a:t>Demgegenüber gibt es mehrere Befunde, die für höchstwahrscheinlich fehlende Besserung sprechen:</a:t>
            </a:r>
          </a:p>
          <a:p>
            <a:pPr eaLnBrk="1" hangingPunct="1">
              <a:lnSpc>
                <a:spcPct val="80000"/>
              </a:lnSpc>
            </a:pPr>
            <a:r>
              <a:rPr lang="de-DE" altLang="de-DE" sz="800" dirty="0" smtClean="0">
                <a:latin typeface="Arial" charset="0"/>
                <a:ea typeface="ＭＳ Ｐゴシック" pitchFamily="4" charset="-128"/>
              </a:rPr>
              <a:t>fehlende Hirnstammreflexe nach mehr als 24 Stunden </a:t>
            </a:r>
          </a:p>
          <a:p>
            <a:pPr eaLnBrk="1" hangingPunct="1">
              <a:lnSpc>
                <a:spcPct val="80000"/>
              </a:lnSpc>
            </a:pPr>
            <a:r>
              <a:rPr lang="de-DE" altLang="de-DE" sz="800" dirty="0" smtClean="0">
                <a:latin typeface="Arial" charset="0"/>
                <a:ea typeface="ＭＳ Ｐゴシック" pitchFamily="4" charset="-128"/>
              </a:rPr>
              <a:t>fehlende Pupillenreaktion ab dem dritten Tag </a:t>
            </a:r>
          </a:p>
          <a:p>
            <a:pPr eaLnBrk="1" hangingPunct="1">
              <a:lnSpc>
                <a:spcPct val="80000"/>
              </a:lnSpc>
            </a:pPr>
            <a:r>
              <a:rPr lang="de-DE" altLang="de-DE" sz="800" dirty="0" smtClean="0">
                <a:latin typeface="Arial" charset="0"/>
                <a:ea typeface="ＭＳ Ｐゴシック" pitchFamily="4" charset="-128"/>
              </a:rPr>
              <a:t>Ausfall der </a:t>
            </a:r>
            <a:r>
              <a:rPr lang="de-DE" altLang="de-DE" sz="800" dirty="0" smtClean="0">
                <a:latin typeface="Arial" charset="0"/>
                <a:ea typeface="ＭＳ Ｐゴシック" pitchFamily="4" charset="-128"/>
                <a:hlinkClick r:id="rId70" tooltip="Evozierte Potentiale"/>
              </a:rPr>
              <a:t>Somatisch evozierten Potentiale (SEP)</a:t>
            </a:r>
            <a:r>
              <a:rPr lang="de-DE" altLang="de-DE" sz="800" dirty="0" smtClean="0">
                <a:latin typeface="Arial" charset="0"/>
                <a:ea typeface="ＭＳ Ｐゴシック" pitchFamily="4" charset="-128"/>
              </a:rPr>
              <a:t> des </a:t>
            </a:r>
            <a:r>
              <a:rPr lang="de-DE" altLang="de-DE" sz="800" dirty="0" err="1" smtClean="0">
                <a:latin typeface="Arial" charset="0"/>
                <a:ea typeface="ＭＳ Ｐゴシック" pitchFamily="4" charset="-128"/>
                <a:hlinkClick r:id="rId88" tooltip="Nervus medianus"/>
              </a:rPr>
              <a:t>Nervus</a:t>
            </a:r>
            <a:r>
              <a:rPr lang="de-DE" altLang="de-DE" sz="800" dirty="0" smtClean="0">
                <a:latin typeface="Arial" charset="0"/>
                <a:ea typeface="ＭＳ Ｐゴシック" pitchFamily="4" charset="-128"/>
                <a:hlinkClick r:id="rId88" tooltip="Nervus medianus"/>
              </a:rPr>
              <a:t> </a:t>
            </a:r>
            <a:r>
              <a:rPr lang="de-DE" altLang="de-DE" sz="800" dirty="0" err="1" smtClean="0">
                <a:latin typeface="Arial" charset="0"/>
                <a:ea typeface="ＭＳ Ｐゴシック" pitchFamily="4" charset="-128"/>
                <a:hlinkClick r:id="rId88" tooltip="Nervus medianus"/>
              </a:rPr>
              <a:t>medianus</a:t>
            </a:r>
            <a:r>
              <a:rPr lang="de-DE" altLang="de-DE" sz="800" dirty="0" smtClean="0">
                <a:latin typeface="Arial" charset="0"/>
                <a:ea typeface="ＭＳ Ｐゴシック" pitchFamily="4" charset="-128"/>
              </a:rPr>
              <a:t> nach mehr als 24 Stunden </a:t>
            </a:r>
          </a:p>
          <a:p>
            <a:pPr eaLnBrk="1" hangingPunct="1">
              <a:lnSpc>
                <a:spcPct val="80000"/>
              </a:lnSpc>
            </a:pPr>
            <a:r>
              <a:rPr lang="de-DE" altLang="de-DE" sz="800" dirty="0" smtClean="0">
                <a:latin typeface="Arial" charset="0"/>
                <a:ea typeface="ＭＳ Ｐゴシック" pitchFamily="4" charset="-128"/>
              </a:rPr>
              <a:t>schwerste </a:t>
            </a:r>
            <a:r>
              <a:rPr lang="de-DE" altLang="de-DE" sz="800" dirty="0" smtClean="0">
                <a:latin typeface="Arial" charset="0"/>
                <a:ea typeface="ＭＳ Ｐゴシック" pitchFamily="4" charset="-128"/>
                <a:hlinkClick r:id="rId69" tooltip="Elektroenzephalografie"/>
              </a:rPr>
              <a:t>EEG</a:t>
            </a:r>
            <a:r>
              <a:rPr lang="de-DE" altLang="de-DE" sz="800" dirty="0" smtClean="0">
                <a:latin typeface="Arial" charset="0"/>
                <a:ea typeface="ＭＳ Ｐゴシック" pitchFamily="4" charset="-128"/>
              </a:rPr>
              <a:t>-Veränderungen (</a:t>
            </a:r>
            <a:r>
              <a:rPr lang="de-DE" altLang="de-DE" sz="800" dirty="0" err="1" smtClean="0">
                <a:latin typeface="Arial" charset="0"/>
                <a:ea typeface="ＭＳ Ｐゴシック" pitchFamily="4" charset="-128"/>
              </a:rPr>
              <a:t>areaktiv</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hlinkClick r:id="rId89" tooltip="Burst suppression (Seite nicht vorhanden)"/>
              </a:rPr>
              <a:t>burst</a:t>
            </a:r>
            <a:r>
              <a:rPr lang="de-DE" altLang="de-DE" sz="800" dirty="0" smtClean="0">
                <a:latin typeface="Arial" charset="0"/>
                <a:ea typeface="ＭＳ Ｐゴシック" pitchFamily="4" charset="-128"/>
                <a:hlinkClick r:id="rId89" tooltip="Burst suppression (Seite nicht vorhanden)"/>
              </a:rPr>
              <a:t> </a:t>
            </a:r>
            <a:r>
              <a:rPr lang="de-DE" altLang="de-DE" sz="800" dirty="0" err="1" smtClean="0">
                <a:latin typeface="Arial" charset="0"/>
                <a:ea typeface="ＭＳ Ｐゴシック" pitchFamily="4" charset="-128"/>
                <a:hlinkClick r:id="rId89" tooltip="Burst suppression (Seite nicht vorhanden)"/>
              </a:rPr>
              <a:t>suppression</a:t>
            </a:r>
            <a:r>
              <a:rPr lang="de-DE" altLang="de-DE" sz="800" dirty="0" smtClean="0">
                <a:latin typeface="Arial" charset="0"/>
                <a:ea typeface="ＭＳ Ｐゴシック" pitchFamily="4" charset="-128"/>
              </a:rPr>
              <a:t>, </a:t>
            </a:r>
            <a:r>
              <a:rPr lang="de-DE" altLang="de-DE" sz="800" dirty="0" err="1" smtClean="0">
                <a:latin typeface="Arial" charset="0"/>
                <a:ea typeface="ＭＳ Ｐゴシック" pitchFamily="4" charset="-128"/>
                <a:hlinkClick r:id="rId90" tooltip="Isoelektrisch"/>
              </a:rPr>
              <a:t>isoelektrisch</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massives </a:t>
            </a:r>
            <a:r>
              <a:rPr lang="de-DE" altLang="de-DE" sz="800" dirty="0" smtClean="0">
                <a:latin typeface="Arial" charset="0"/>
                <a:ea typeface="ＭＳ Ｐゴシック" pitchFamily="4" charset="-128"/>
                <a:hlinkClick r:id="rId91" tooltip="Hirnödem"/>
              </a:rPr>
              <a:t>Hirnödem</a:t>
            </a:r>
            <a:r>
              <a:rPr lang="de-DE" altLang="de-DE" sz="800" dirty="0" smtClean="0">
                <a:latin typeface="Arial" charset="0"/>
                <a:ea typeface="ＭＳ Ｐゴシック" pitchFamily="4" charset="-128"/>
              </a:rPr>
              <a:t> im </a:t>
            </a:r>
            <a:r>
              <a:rPr lang="de-DE" altLang="de-DE" sz="800" dirty="0" smtClean="0">
                <a:latin typeface="Arial" charset="0"/>
                <a:ea typeface="ＭＳ Ｐゴシック" pitchFamily="4" charset="-128"/>
                <a:hlinkClick r:id="rId92" tooltip="Computertomographie"/>
              </a:rPr>
              <a:t>CT</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beidseitige Hirnstammläsion im </a:t>
            </a:r>
            <a:r>
              <a:rPr lang="de-DE" altLang="de-DE" sz="800" dirty="0" smtClean="0">
                <a:latin typeface="Arial" charset="0"/>
                <a:ea typeface="ＭＳ Ｐゴシック" pitchFamily="4" charset="-128"/>
                <a:hlinkClick r:id="rId93" tooltip="Magnetresonanztomographie"/>
              </a:rPr>
              <a:t>MRT</a:t>
            </a:r>
            <a:r>
              <a:rPr lang="de-DE" altLang="de-DE" sz="800" dirty="0" smtClean="0">
                <a:latin typeface="Arial" charset="0"/>
                <a:ea typeface="ＭＳ Ｐゴシック" pitchFamily="4" charset="-128"/>
              </a:rPr>
              <a:t> (belegt für </a:t>
            </a:r>
            <a:r>
              <a:rPr lang="de-DE" altLang="de-DE" sz="800" dirty="0" smtClean="0">
                <a:latin typeface="Arial" charset="0"/>
                <a:ea typeface="ＭＳ Ｐゴシック" pitchFamily="4" charset="-128"/>
                <a:hlinkClick r:id="rId33" tooltip="Schädel-Hirn-Trauma"/>
              </a:rPr>
              <a:t>Schädel-Hirn-Traumata</a:t>
            </a:r>
            <a:r>
              <a:rPr lang="de-DE" altLang="de-DE" sz="800" dirty="0" smtClean="0">
                <a:latin typeface="Arial" charset="0"/>
                <a:ea typeface="ＭＳ Ｐゴシック" pitchFamily="4" charset="-128"/>
              </a:rPr>
              <a:t>) </a:t>
            </a:r>
          </a:p>
          <a:p>
            <a:pPr eaLnBrk="1" hangingPunct="1">
              <a:lnSpc>
                <a:spcPct val="80000"/>
              </a:lnSpc>
            </a:pPr>
            <a:r>
              <a:rPr lang="de-DE" altLang="de-DE" sz="800" dirty="0" smtClean="0">
                <a:latin typeface="Arial" charset="0"/>
                <a:ea typeface="ＭＳ Ｐゴシック" pitchFamily="4" charset="-128"/>
              </a:rPr>
              <a:t>Im Einzelfall sollte zunächst behandelt werden (</a:t>
            </a:r>
            <a:r>
              <a:rPr lang="de-DE" altLang="de-DE" sz="800" i="1" dirty="0" smtClean="0">
                <a:latin typeface="Arial" charset="0"/>
                <a:ea typeface="ＭＳ Ｐゴシック" pitchFamily="4" charset="-128"/>
              </a:rPr>
              <a:t>s. o.</a:t>
            </a:r>
            <a:r>
              <a:rPr lang="de-DE" altLang="de-DE" sz="800" dirty="0" smtClean="0">
                <a:latin typeface="Arial" charset="0"/>
                <a:ea typeface="ＭＳ Ｐゴシック" pitchFamily="4" charset="-128"/>
              </a:rPr>
              <a:t>). Eine Besserung ist bei nichttraumatischer Hirnschädigung nach drei Monaten, bei traumatischer Hirnschädigung nach zwölf Monaten mit an Sicherheit grenzender Wahrscheinlichkeit ausgeschlossen. Auch bei Besserung des Zustandes bleibt die Mehrzahl der Betroffenen ein Leben lang auf fremde Hilfe angewiesen.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Soziales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4" tooltip="Abschnitt bearbeiten: Soziales"/>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Angehörige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5" tooltip="Abschnitt bearbeiten: Angehörige"/>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Bis zu 70 % der Wachkomapatienten werden zu Hause in der Familie gepflegt. Dies scheint umso mehr wünschenswert, da die Grenze zum </a:t>
            </a:r>
            <a:r>
              <a:rPr lang="de-DE" altLang="de-DE" sz="800" i="1" dirty="0" err="1" smtClean="0">
                <a:latin typeface="Arial" charset="0"/>
                <a:ea typeface="ＭＳ Ｐゴシック" pitchFamily="4" charset="-128"/>
              </a:rPr>
              <a:t>minimally</a:t>
            </a:r>
            <a:r>
              <a:rPr lang="de-DE" altLang="de-DE" sz="800" i="1" dirty="0" smtClean="0">
                <a:latin typeface="Arial" charset="0"/>
                <a:ea typeface="ＭＳ Ｐゴシック" pitchFamily="4" charset="-128"/>
              </a:rPr>
              <a:t> </a:t>
            </a:r>
            <a:r>
              <a:rPr lang="de-DE" altLang="de-DE" sz="800" i="1" dirty="0" err="1" smtClean="0">
                <a:latin typeface="Arial" charset="0"/>
                <a:ea typeface="ＭＳ Ｐゴシック" pitchFamily="4" charset="-128"/>
              </a:rPr>
              <a:t>consciousness</a:t>
            </a:r>
            <a:r>
              <a:rPr lang="de-DE" altLang="de-DE" sz="800" i="1" dirty="0" smtClean="0">
                <a:latin typeface="Arial" charset="0"/>
                <a:ea typeface="ＭＳ Ｐゴシック" pitchFamily="4" charset="-128"/>
              </a:rPr>
              <a:t> </a:t>
            </a:r>
            <a:r>
              <a:rPr lang="de-DE" altLang="de-DE" sz="800" i="1" dirty="0" err="1" smtClean="0">
                <a:latin typeface="Arial" charset="0"/>
                <a:ea typeface="ＭＳ Ｐゴシック" pitchFamily="4" charset="-128"/>
              </a:rPr>
              <a:t>state</a:t>
            </a:r>
            <a:r>
              <a:rPr lang="de-DE" altLang="de-DE" sz="800" dirty="0" smtClean="0">
                <a:latin typeface="Arial" charset="0"/>
                <a:ea typeface="ＭＳ Ｐゴシック" pitchFamily="4" charset="-128"/>
              </a:rPr>
              <a:t> nicht mit letzter Sicherheit zu ziehen ist und emotionale Reaktionen am ehesten zu erwarten wären. Mit entsprechender professioneller Unterstützung (ambulante Pflegedienste) ist dies oft für die Familien physisch und psychisch zu bewältigen.</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Schulpflicht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6" tooltip="Abschnitt bearbeiten: Schulpflicht"/>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Bei Kindern im </a:t>
            </a:r>
            <a:r>
              <a:rPr lang="de-DE" altLang="de-DE" sz="800" dirty="0" err="1" smtClean="0">
                <a:latin typeface="Arial" charset="0"/>
                <a:ea typeface="ＭＳ Ｐゴシック" pitchFamily="4" charset="-128"/>
              </a:rPr>
              <a:t>apallischen</a:t>
            </a:r>
            <a:r>
              <a:rPr lang="de-DE" altLang="de-DE" sz="800" dirty="0" smtClean="0">
                <a:latin typeface="Arial" charset="0"/>
                <a:ea typeface="ＭＳ Ｐゴシック" pitchFamily="4" charset="-128"/>
              </a:rPr>
              <a:t> Syndrom bleibt die Schulpflicht bestehen. Aufgrund der Schwere der Hirnschädigung ist jedoch ein Regelschulunterricht in den meisten Fällen ausgeschlossen. Wichtig ist in diesem Fall der Anreiz des Ortswechsels und die veränderte Atmosphäre, auch wenn man sich nicht sicher sein kann, was die Person empfindet oder wahrnimmt.</a:t>
            </a:r>
            <a:endParaRPr lang="de-DE" altLang="de-DE" sz="800" b="1" dirty="0" smtClean="0">
              <a:latin typeface="Arial" charset="0"/>
              <a:ea typeface="ＭＳ Ｐゴシック" pitchFamily="4" charset="-128"/>
            </a:endParaRPr>
          </a:p>
          <a:p>
            <a:pPr eaLnBrk="1" hangingPunct="1">
              <a:lnSpc>
                <a:spcPct val="80000"/>
              </a:lnSpc>
            </a:pPr>
            <a:r>
              <a:rPr lang="de-DE" altLang="de-DE" sz="800" b="1" dirty="0" smtClean="0">
                <a:latin typeface="Arial" charset="0"/>
                <a:ea typeface="ＭＳ Ｐゴシック" pitchFamily="4" charset="-128"/>
              </a:rPr>
              <a:t>Kommunikation </a:t>
            </a:r>
            <a:r>
              <a:rPr lang="de-DE" altLang="de-DE" sz="800" dirty="0" smtClean="0">
                <a:latin typeface="Arial" charset="0"/>
                <a:ea typeface="ＭＳ Ｐゴシック" pitchFamily="4" charset="-128"/>
              </a:rPr>
              <a:t>[</a:t>
            </a:r>
            <a:r>
              <a:rPr lang="de-DE" altLang="de-DE" sz="800" dirty="0" smtClean="0">
                <a:latin typeface="Arial" charset="0"/>
                <a:ea typeface="ＭＳ Ｐゴシック" pitchFamily="4" charset="-128"/>
                <a:hlinkClick r:id="rId97" tooltip="Abschnitt bearbeiten: Kommunikation"/>
              </a:rPr>
              <a:t>Bearbeiten</a:t>
            </a:r>
            <a:r>
              <a:rPr lang="de-DE" altLang="de-DE" sz="800" dirty="0" smtClean="0">
                <a:latin typeface="Arial" charset="0"/>
                <a:ea typeface="ＭＳ Ｐゴシック" pitchFamily="4" charset="-128"/>
              </a:rPr>
              <a:t>]</a:t>
            </a:r>
            <a:endParaRPr lang="de-DE" altLang="de-DE" sz="800" b="1" dirty="0" smtClean="0">
              <a:latin typeface="Arial" charset="0"/>
              <a:ea typeface="ＭＳ Ｐゴシック" pitchFamily="4" charset="-128"/>
            </a:endParaRPr>
          </a:p>
          <a:p>
            <a:pPr eaLnBrk="1" hangingPunct="1">
              <a:lnSpc>
                <a:spcPct val="80000"/>
              </a:lnSpc>
            </a:pPr>
            <a:r>
              <a:rPr lang="de-DE" altLang="de-DE" sz="800" dirty="0" smtClean="0">
                <a:latin typeface="Arial" charset="0"/>
                <a:ea typeface="ＭＳ Ｐゴシック" pitchFamily="4" charset="-128"/>
              </a:rPr>
              <a:t>Obgleich das Wachkoma eigentlich durch das Fehlen von Bewusstsein und Äußerungsmöglichkeiten gekennzeichnet ist, mehren sich in den letzten Jahren die Befunde von Forschern, die über kommunikative Zugänge zu diesen Patienten berichten (</a:t>
            </a:r>
            <a:r>
              <a:rPr lang="de-DE" altLang="de-DE" sz="800" i="1" dirty="0" smtClean="0">
                <a:latin typeface="Arial" charset="0"/>
                <a:ea typeface="ＭＳ Ｐゴシック" pitchFamily="4" charset="-128"/>
              </a:rPr>
              <a:t>vgl.</a:t>
            </a:r>
            <a:r>
              <a:rPr lang="de-DE" altLang="de-DE" sz="800" dirty="0" smtClean="0">
                <a:latin typeface="Arial" charset="0"/>
                <a:ea typeface="ＭＳ Ｐゴシック" pitchFamily="4" charset="-128"/>
              </a:rPr>
              <a:t> z. B. Zieger 2001). Kommunikation setzt Wahrnehmung und Orientierung voraus, die wiederum essentielle Bestandteile des Bewusstseins sind. In der nonverbalen Kommunikation mit Menschen in der Langzeitphase des Wachkomas (&gt; 18 Monate) konnte die Existenz solcher Bewusstseinsmerkmale aufgezeigt werden (vgl. </a:t>
            </a:r>
            <a:r>
              <a:rPr lang="de-DE" altLang="de-DE" sz="800" dirty="0" err="1" smtClean="0">
                <a:latin typeface="Arial" charset="0"/>
                <a:ea typeface="ＭＳ Ｐゴシック" pitchFamily="4" charset="-128"/>
              </a:rPr>
              <a:t>Herkenrath</a:t>
            </a:r>
            <a:r>
              <a:rPr lang="de-DE" altLang="de-DE" sz="800" dirty="0" smtClean="0">
                <a:latin typeface="Arial" charset="0"/>
                <a:ea typeface="ＭＳ Ｐゴシック" pitchFamily="4" charset="-128"/>
              </a:rPr>
              <a:t> 2006). Untersuchungen einer britischen Forschergruppe konnten jüngst sogar Belege dafür beibringen, dass bei manchen Wachkoma-Patienten ein Bewusstsein für sich selbst und ihre Umgebung besteht (Owen et al. 2006). </a:t>
            </a:r>
            <a:r>
              <a:rPr lang="de-DE" altLang="de-DE" sz="800" dirty="0" smtClean="0">
                <a:latin typeface="Arial" charset="0"/>
                <a:ea typeface="ＭＳ Ｐゴシック" pitchFamily="4" charset="-128"/>
                <a:hlinkClick r:id="rId98" tooltip="Niels Birbaumer"/>
              </a:rPr>
              <a:t>Niels </a:t>
            </a:r>
            <a:r>
              <a:rPr lang="de-DE" altLang="de-DE" sz="800" dirty="0" err="1" smtClean="0">
                <a:latin typeface="Arial" charset="0"/>
                <a:ea typeface="ＭＳ Ｐゴシック" pitchFamily="4" charset="-128"/>
                <a:hlinkClick r:id="rId98" tooltip="Niels Birbaumer"/>
              </a:rPr>
              <a:t>Birbaumer</a:t>
            </a:r>
            <a:r>
              <a:rPr lang="de-DE" altLang="de-DE" sz="800" dirty="0" smtClean="0">
                <a:latin typeface="Arial" charset="0"/>
                <a:ea typeface="ＭＳ Ｐゴシック" pitchFamily="4" charset="-128"/>
              </a:rPr>
              <a:t> (2005) konnte mit seiner Arbeitsgruppe in den vergangenen Jahren Hinweise darauf finden, dass die Lebensqualität von Menschen im Wachkoma vermutlich weitaus höher ist, als man „von außen“ vermutet.</a:t>
            </a:r>
          </a:p>
        </p:txBody>
      </p:sp>
    </p:spTree>
    <p:extLst>
      <p:ext uri="{BB962C8B-B14F-4D97-AF65-F5344CB8AC3E}">
        <p14:creationId xmlns:p14="http://schemas.microsoft.com/office/powerpoint/2010/main" val="409269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10</a:t>
            </a:fld>
            <a:endParaRPr lang="de-DE" altLang="de-DE"/>
          </a:p>
        </p:txBody>
      </p:sp>
    </p:spTree>
    <p:extLst>
      <p:ext uri="{BB962C8B-B14F-4D97-AF65-F5344CB8AC3E}">
        <p14:creationId xmlns:p14="http://schemas.microsoft.com/office/powerpoint/2010/main" val="156376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11</a:t>
            </a:fld>
            <a:endParaRPr lang="de-DE" altLang="de-DE"/>
          </a:p>
        </p:txBody>
      </p:sp>
    </p:spTree>
    <p:extLst>
      <p:ext uri="{BB962C8B-B14F-4D97-AF65-F5344CB8AC3E}">
        <p14:creationId xmlns:p14="http://schemas.microsoft.com/office/powerpoint/2010/main" val="174137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A / B0-B3 / C  = International verständliche Nomenklatur</a:t>
            </a:r>
          </a:p>
          <a:p>
            <a:endParaRPr lang="de-DE" dirty="0" smtClean="0"/>
          </a:p>
          <a:p>
            <a:r>
              <a:rPr lang="de-DE" b="1" dirty="0" smtClean="0"/>
              <a:t>Alternative B0 /1/2 einfacher aber aus Gründen der Einheitlichkeit verworfen</a:t>
            </a:r>
          </a:p>
          <a:p>
            <a:r>
              <a:rPr lang="de-DE" b="1" dirty="0" smtClean="0"/>
              <a:t> </a:t>
            </a:r>
          </a:p>
          <a:p>
            <a:pPr marL="0" marR="0" lvl="0" indent="0" algn="l" defTabSz="544251" rtl="0" eaLnBrk="0" fontAlgn="base" latinLnBrk="0" hangingPunct="0">
              <a:lnSpc>
                <a:spcPct val="100000"/>
              </a:lnSpc>
              <a:spcBef>
                <a:spcPct val="30000"/>
              </a:spcBef>
              <a:spcAft>
                <a:spcPct val="0"/>
              </a:spcAft>
              <a:buClrTx/>
              <a:buSzTx/>
              <a:buFontTx/>
              <a:buNone/>
              <a:tabLst/>
              <a:defRPr/>
            </a:pPr>
            <a:r>
              <a:rPr lang="de-DE" b="1" dirty="0" smtClean="0"/>
              <a:t>B0:  Keine Herz-Lungen-Wiederbelebung, ansonsten keine Therapieeinschränkungen</a:t>
            </a:r>
          </a:p>
          <a:p>
            <a:pPr marL="0" marR="0" lvl="0" indent="0" algn="l" defTabSz="544251" rtl="0" eaLnBrk="0" fontAlgn="base" latinLnBrk="0" hangingPunct="0">
              <a:lnSpc>
                <a:spcPct val="100000"/>
              </a:lnSpc>
              <a:spcBef>
                <a:spcPct val="30000"/>
              </a:spcBef>
              <a:spcAft>
                <a:spcPct val="0"/>
              </a:spcAft>
              <a:buClrTx/>
              <a:buSzTx/>
              <a:buFontTx/>
              <a:buNone/>
              <a:tabLst/>
              <a:defRPr/>
            </a:pPr>
            <a:r>
              <a:rPr lang="de-DE" b="1" dirty="0" smtClean="0"/>
              <a:t>B1:  Keine Herz-Lungen-Wiederbelebung und keine intensivmedizinische Therapie, ansonsten keine Therapieeinschränkungen</a:t>
            </a:r>
          </a:p>
          <a:p>
            <a:pPr marL="0" marR="0" lvl="0" indent="0" algn="l" defTabSz="544251" rtl="0" eaLnBrk="0" fontAlgn="base" latinLnBrk="0" hangingPunct="0">
              <a:lnSpc>
                <a:spcPct val="100000"/>
              </a:lnSpc>
              <a:spcBef>
                <a:spcPct val="30000"/>
              </a:spcBef>
              <a:spcAft>
                <a:spcPct val="0"/>
              </a:spcAft>
              <a:buClrTx/>
              <a:buSzTx/>
              <a:buFontTx/>
              <a:buNone/>
              <a:tabLst/>
              <a:defRPr/>
            </a:pPr>
            <a:r>
              <a:rPr lang="de-DE" b="1" dirty="0" smtClean="0"/>
              <a:t>B2:  Alles was ohne Einweisung in eine Klinik medizinisch sinnvoll (indiziert) ist</a:t>
            </a:r>
          </a:p>
          <a:p>
            <a:endParaRPr lang="de-DE" b="1"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16</a:t>
            </a:fld>
            <a:endParaRPr lang="de-DE" altLang="de-DE"/>
          </a:p>
        </p:txBody>
      </p:sp>
    </p:spTree>
    <p:extLst>
      <p:ext uri="{BB962C8B-B14F-4D97-AF65-F5344CB8AC3E}">
        <p14:creationId xmlns:p14="http://schemas.microsoft.com/office/powerpoint/2010/main" val="172348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A299AC0-B3B6-4262-89FD-B087E8D34FCE}" type="slidenum">
              <a:rPr lang="de-DE" altLang="de-DE" smtClean="0"/>
              <a:pPr>
                <a:defRPr/>
              </a:pPr>
              <a:t>17</a:t>
            </a:fld>
            <a:endParaRPr lang="de-DE" altLang="de-DE"/>
          </a:p>
        </p:txBody>
      </p:sp>
    </p:spTree>
    <p:extLst>
      <p:ext uri="{BB962C8B-B14F-4D97-AF65-F5344CB8AC3E}">
        <p14:creationId xmlns:p14="http://schemas.microsoft.com/office/powerpoint/2010/main" val="32993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stretch>
            <a:fillRect/>
          </a:stretch>
        </p:blipFill>
        <p:spPr>
          <a:xfrm>
            <a:off x="322911" y="133954"/>
            <a:ext cx="1883863" cy="640659"/>
          </a:xfrm>
          <a:prstGeom prst="rect">
            <a:avLst/>
          </a:prstGeom>
        </p:spPr>
      </p:pic>
    </p:spTree>
    <p:extLst>
      <p:ext uri="{BB962C8B-B14F-4D97-AF65-F5344CB8AC3E}">
        <p14:creationId xmlns:p14="http://schemas.microsoft.com/office/powerpoint/2010/main" val="37912338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se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734F7559-2280-DA41-A695-C23AAFEC9B60}"/>
              </a:ext>
            </a:extLst>
          </p:cNvPr>
          <p:cNvSpPr txBox="1"/>
          <p:nvPr userDrawn="1"/>
        </p:nvSpPr>
        <p:spPr>
          <a:xfrm>
            <a:off x="838091" y="2930171"/>
            <a:ext cx="8784838" cy="584910"/>
          </a:xfrm>
          <a:prstGeom prst="rect">
            <a:avLst/>
          </a:prstGeom>
          <a:noFill/>
        </p:spPr>
        <p:txBody>
          <a:bodyPr wrap="square" lIns="108850" tIns="54425" rIns="108850" bIns="54425" rtlCol="0">
            <a:noAutofit/>
          </a:bodyPr>
          <a:lstStyle/>
          <a:p>
            <a:pPr defTabSz="1088502" fontAlgn="auto">
              <a:spcBef>
                <a:spcPts val="0"/>
              </a:spcBef>
              <a:spcAft>
                <a:spcPts val="0"/>
              </a:spcAft>
            </a:pPr>
            <a:r>
              <a:rPr lang="de-DE" sz="3800" dirty="0">
                <a:solidFill>
                  <a:prstClr val="white"/>
                </a:solidFill>
                <a:latin typeface="Arial" panose="020B0604020202020204" pitchFamily="34" charset="0"/>
                <a:ea typeface="+mn-ea"/>
                <a:cs typeface="Arial" panose="020B0604020202020204" pitchFamily="34" charset="0"/>
              </a:rPr>
              <a:t>VIELEN DANK</a:t>
            </a:r>
          </a:p>
        </p:txBody>
      </p:sp>
      <p:sp>
        <p:nvSpPr>
          <p:cNvPr id="13" name="Textfeld 12">
            <a:extLst>
              <a:ext uri="{FF2B5EF4-FFF2-40B4-BE49-F238E27FC236}">
                <a16:creationId xmlns:a16="http://schemas.microsoft.com/office/drawing/2014/main" id="{2D4E33A1-245B-0342-ABB8-24472CF9C206}"/>
              </a:ext>
            </a:extLst>
          </p:cNvPr>
          <p:cNvSpPr txBox="1"/>
          <p:nvPr userDrawn="1"/>
        </p:nvSpPr>
        <p:spPr>
          <a:xfrm>
            <a:off x="838091" y="3380439"/>
            <a:ext cx="8784838" cy="584910"/>
          </a:xfrm>
          <a:prstGeom prst="rect">
            <a:avLst/>
          </a:prstGeom>
          <a:noFill/>
        </p:spPr>
        <p:txBody>
          <a:bodyPr wrap="square" lIns="108850" tIns="54425" rIns="108850" bIns="54425" rtlCol="0">
            <a:noAutofit/>
          </a:bodyPr>
          <a:lstStyle/>
          <a:p>
            <a:pPr defTabSz="1088502" fontAlgn="auto">
              <a:spcBef>
                <a:spcPts val="0"/>
              </a:spcBef>
              <a:spcAft>
                <a:spcPts val="0"/>
              </a:spcAft>
            </a:pPr>
            <a:r>
              <a:rPr lang="de-DE" sz="4800" b="1" dirty="0">
                <a:solidFill>
                  <a:prstClr val="white"/>
                </a:solidFill>
                <a:latin typeface="Arial" panose="020B0604020202020204" pitchFamily="34" charset="0"/>
                <a:ea typeface="+mn-ea"/>
                <a:cs typeface="Arial" panose="020B0604020202020204" pitchFamily="34" charset="0"/>
              </a:rPr>
              <a:t>FÜR IHRE AUFMERKSAMKEIT</a:t>
            </a:r>
          </a:p>
        </p:txBody>
      </p:sp>
    </p:spTree>
    <p:extLst>
      <p:ext uri="{BB962C8B-B14F-4D97-AF65-F5344CB8AC3E}">
        <p14:creationId xmlns:p14="http://schemas.microsoft.com/office/powerpoint/2010/main" val="27121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641256" y="152436"/>
            <a:ext cx="6806314" cy="778055"/>
          </a:xfrm>
          <a:prstGeom prst="rect">
            <a:avLst/>
          </a:prstGeom>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5" name="Grafik 4"/>
          <p:cNvPicPr>
            <a:picLocks noChangeAspect="1"/>
          </p:cNvPicPr>
          <p:nvPr userDrawn="1"/>
        </p:nvPicPr>
        <p:blipFill>
          <a:blip r:embed="rId2"/>
          <a:stretch>
            <a:fillRect/>
          </a:stretch>
        </p:blipFill>
        <p:spPr>
          <a:xfrm>
            <a:off x="322911" y="133954"/>
            <a:ext cx="1883863" cy="640659"/>
          </a:xfrm>
          <a:prstGeom prst="rect">
            <a:avLst/>
          </a:prstGeom>
        </p:spPr>
      </p:pic>
    </p:spTree>
    <p:extLst>
      <p:ext uri="{BB962C8B-B14F-4D97-AF65-F5344CB8AC3E}">
        <p14:creationId xmlns:p14="http://schemas.microsoft.com/office/powerpoint/2010/main" val="1250908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F168E2A1-622C-694A-A09A-F3034CA04C33}"/>
              </a:ext>
            </a:extLst>
          </p:cNvPr>
          <p:cNvSpPr>
            <a:spLocks noGrp="1"/>
          </p:cNvSpPr>
          <p:nvPr>
            <p:ph type="title" hasCustomPrompt="1"/>
          </p:nvPr>
        </p:nvSpPr>
        <p:spPr>
          <a:xfrm>
            <a:off x="838092" y="4569762"/>
            <a:ext cx="8973554" cy="418310"/>
          </a:xfrm>
          <a:prstGeom prst="rect">
            <a:avLst/>
          </a:prstGeom>
        </p:spPr>
        <p:txBody>
          <a:bodyPr lIns="108850" tIns="54425" rIns="108850" bIns="54425">
            <a:noAutofit/>
          </a:bodyPr>
          <a:lstStyle>
            <a:lvl1pPr>
              <a:defRPr sz="3800">
                <a:solidFill>
                  <a:schemeClr val="bg1"/>
                </a:solidFill>
              </a:defRPr>
            </a:lvl1pPr>
          </a:lstStyle>
          <a:p>
            <a:r>
              <a:rPr lang="de-DE" dirty="0"/>
              <a:t>TITEL EINFÜGEN</a:t>
            </a:r>
          </a:p>
        </p:txBody>
      </p:sp>
      <p:sp>
        <p:nvSpPr>
          <p:cNvPr id="18" name="Untertitel 2">
            <a:extLst>
              <a:ext uri="{FF2B5EF4-FFF2-40B4-BE49-F238E27FC236}">
                <a16:creationId xmlns:a16="http://schemas.microsoft.com/office/drawing/2014/main" id="{7B1C87BE-DC02-C14E-98F8-81081D205C6A}"/>
              </a:ext>
            </a:extLst>
          </p:cNvPr>
          <p:cNvSpPr>
            <a:spLocks noGrp="1"/>
          </p:cNvSpPr>
          <p:nvPr>
            <p:ph type="subTitle" idx="13" hasCustomPrompt="1"/>
          </p:nvPr>
        </p:nvSpPr>
        <p:spPr>
          <a:xfrm>
            <a:off x="838092" y="5026766"/>
            <a:ext cx="8973554" cy="581288"/>
          </a:xfrm>
          <a:prstGeom prst="rect">
            <a:avLst/>
          </a:prstGeom>
        </p:spPr>
        <p:txBody>
          <a:bodyPr lIns="108850" tIns="54425" rIns="108850" bIns="54425">
            <a:noAutofit/>
          </a:bodyPr>
          <a:lstStyle>
            <a:lvl1pPr marL="0" indent="0" algn="l">
              <a:buNone/>
              <a:defRPr sz="4800" b="1">
                <a:solidFill>
                  <a:schemeClr val="bg1"/>
                </a:solidFill>
                <a:latin typeface="Arial" panose="020B0604020202020204" pitchFamily="34" charset="0"/>
                <a:cs typeface="Arial" panose="020B0604020202020204" pitchFamily="34" charset="0"/>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de-DE" dirty="0"/>
              <a:t>GROSSER TITEL EINFÜGEN</a:t>
            </a:r>
          </a:p>
        </p:txBody>
      </p:sp>
    </p:spTree>
    <p:extLst>
      <p:ext uri="{BB962C8B-B14F-4D97-AF65-F5344CB8AC3E}">
        <p14:creationId xmlns:p14="http://schemas.microsoft.com/office/powerpoint/2010/main" val="12405068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3A0ABC6-596F-4A4F-AC0F-CF586B7ED098}"/>
              </a:ext>
            </a:extLst>
          </p:cNvPr>
          <p:cNvSpPr>
            <a:spLocks noGrp="1"/>
          </p:cNvSpPr>
          <p:nvPr>
            <p:ph idx="1"/>
          </p:nvPr>
        </p:nvSpPr>
        <p:spPr>
          <a:xfrm>
            <a:off x="838091" y="1682793"/>
            <a:ext cx="10514231" cy="4353408"/>
          </a:xfrm>
          <a:prstGeom prst="rect">
            <a:avLst/>
          </a:prstGeom>
        </p:spPr>
        <p:txBody>
          <a:bodyPr lIns="108850" tIns="54425" rIns="108850" bIns="54425"/>
          <a:lstStyle>
            <a:lvl1pPr>
              <a:buClr>
                <a:srgbClr val="003C71"/>
              </a:buClr>
              <a:defRPr sz="2400">
                <a:solidFill>
                  <a:schemeClr val="tx1"/>
                </a:solidFill>
                <a:latin typeface="Arial" panose="020B0604020202020204" pitchFamily="34" charset="0"/>
                <a:cs typeface="Arial" panose="020B0604020202020204" pitchFamily="34" charset="0"/>
              </a:defRPr>
            </a:lvl1pPr>
            <a:lvl2pPr>
              <a:buClr>
                <a:srgbClr val="003C71"/>
              </a:buClr>
              <a:defRPr sz="2400">
                <a:latin typeface="Arial" panose="020B0604020202020204" pitchFamily="34" charset="0"/>
                <a:cs typeface="Arial" panose="020B0604020202020204" pitchFamily="34" charset="0"/>
              </a:defRPr>
            </a:lvl2pPr>
            <a:lvl3pPr>
              <a:buClr>
                <a:srgbClr val="003C71"/>
              </a:buClr>
              <a:defRPr sz="2400">
                <a:latin typeface="Arial" panose="020B0604020202020204" pitchFamily="34" charset="0"/>
                <a:cs typeface="Arial" panose="020B0604020202020204" pitchFamily="34" charset="0"/>
              </a:defRPr>
            </a:lvl3pPr>
            <a:lvl4pPr>
              <a:buClr>
                <a:srgbClr val="003C71"/>
              </a:buClr>
              <a:defRPr sz="2400">
                <a:latin typeface="Arial" panose="020B0604020202020204" pitchFamily="34" charset="0"/>
                <a:cs typeface="Arial" panose="020B0604020202020204" pitchFamily="34" charset="0"/>
              </a:defRPr>
            </a:lvl4pPr>
            <a:lvl5pPr>
              <a:buClr>
                <a:srgbClr val="003C71"/>
              </a:buClr>
              <a:defRPr sz="24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a:extLst>
              <a:ext uri="{FF2B5EF4-FFF2-40B4-BE49-F238E27FC236}">
                <a16:creationId xmlns:a16="http://schemas.microsoft.com/office/drawing/2014/main" id="{53B8BC49-1D08-A449-A8E1-DCABFA6CB424}"/>
              </a:ext>
            </a:extLst>
          </p:cNvPr>
          <p:cNvSpPr>
            <a:spLocks noGrp="1"/>
          </p:cNvSpPr>
          <p:nvPr>
            <p:ph type="title" hasCustomPrompt="1"/>
          </p:nvPr>
        </p:nvSpPr>
        <p:spPr>
          <a:xfrm>
            <a:off x="838092" y="341457"/>
            <a:ext cx="8973554" cy="181181"/>
          </a:xfrm>
          <a:prstGeom prst="rect">
            <a:avLst/>
          </a:prstGeom>
        </p:spPr>
        <p:txBody>
          <a:bodyPr lIns="108850" tIns="54425" rIns="108850" bIns="54425">
            <a:noAutofit/>
          </a:bodyPr>
          <a:lstStyle>
            <a:lvl1pPr>
              <a:defRPr sz="1700">
                <a:solidFill>
                  <a:schemeClr val="bg1"/>
                </a:solidFill>
              </a:defRPr>
            </a:lvl1pPr>
          </a:lstStyle>
          <a:p>
            <a:r>
              <a:rPr lang="de-DE" dirty="0"/>
              <a:t>PRÄSENTATIONSTITEL EINFÜGEN</a:t>
            </a:r>
          </a:p>
        </p:txBody>
      </p:sp>
      <p:sp>
        <p:nvSpPr>
          <p:cNvPr id="9" name="Untertitel 2">
            <a:extLst>
              <a:ext uri="{FF2B5EF4-FFF2-40B4-BE49-F238E27FC236}">
                <a16:creationId xmlns:a16="http://schemas.microsoft.com/office/drawing/2014/main" id="{F87AC416-8393-2646-9EF7-A5B3DD458EFA}"/>
              </a:ext>
            </a:extLst>
          </p:cNvPr>
          <p:cNvSpPr>
            <a:spLocks noGrp="1"/>
          </p:cNvSpPr>
          <p:nvPr>
            <p:ph type="subTitle" idx="13" hasCustomPrompt="1"/>
          </p:nvPr>
        </p:nvSpPr>
        <p:spPr>
          <a:xfrm>
            <a:off x="838092" y="562419"/>
            <a:ext cx="8973554" cy="230406"/>
          </a:xfrm>
          <a:prstGeom prst="rect">
            <a:avLst/>
          </a:prstGeom>
        </p:spPr>
        <p:txBody>
          <a:bodyPr lIns="108850" tIns="54425" rIns="108850" bIns="54425">
            <a:noAutofit/>
          </a:bodyPr>
          <a:lstStyle>
            <a:lvl1pPr marL="0" indent="0" algn="l">
              <a:buNone/>
              <a:defRPr sz="2100" b="1">
                <a:solidFill>
                  <a:schemeClr val="bg1"/>
                </a:solidFill>
                <a:latin typeface="Arial" panose="020B0604020202020204" pitchFamily="34" charset="0"/>
                <a:cs typeface="Arial" panose="020B0604020202020204" pitchFamily="34" charset="0"/>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de-DE" dirty="0"/>
              <a:t>ABSCHNITTSTITEL EINFÜGEN</a:t>
            </a:r>
          </a:p>
        </p:txBody>
      </p:sp>
      <p:sp>
        <p:nvSpPr>
          <p:cNvPr id="4" name="Datumsplatzhalter 3">
            <a:extLst>
              <a:ext uri="{FF2B5EF4-FFF2-40B4-BE49-F238E27FC236}">
                <a16:creationId xmlns:a16="http://schemas.microsoft.com/office/drawing/2014/main" id="{A81B7D75-B817-7242-BC11-E2811AAA06C5}"/>
              </a:ext>
            </a:extLst>
          </p:cNvPr>
          <p:cNvSpPr>
            <a:spLocks noGrp="1"/>
          </p:cNvSpPr>
          <p:nvPr>
            <p:ph type="dt" sz="half" idx="10"/>
          </p:nvPr>
        </p:nvSpPr>
        <p:spPr>
          <a:xfrm>
            <a:off x="838091" y="6534136"/>
            <a:ext cx="2742843" cy="365210"/>
          </a:xfrm>
          <a:prstGeom prst="rect">
            <a:avLst/>
          </a:prstGeom>
        </p:spPr>
        <p:txBody>
          <a:bodyPr lIns="108850" tIns="54425" rIns="108850" bIns="54425"/>
          <a:lstStyle>
            <a:lvl1pP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r>
              <a:rPr lang="de-DE" smtClean="0">
                <a:solidFill>
                  <a:prstClr val="white"/>
                </a:solidFill>
                <a:ea typeface="+mn-ea"/>
              </a:rPr>
              <a:t>Stunde 13</a:t>
            </a:r>
          </a:p>
          <a:p>
            <a:pPr defTabSz="1088502" fontAlgn="auto">
              <a:spcBef>
                <a:spcPts val="0"/>
              </a:spcBef>
              <a:spcAft>
                <a:spcPts val="0"/>
              </a:spcAft>
            </a:pPr>
            <a:endParaRPr lang="de-DE" dirty="0">
              <a:solidFill>
                <a:prstClr val="white"/>
              </a:solidFill>
              <a:ea typeface="+mn-ea"/>
            </a:endParaRPr>
          </a:p>
        </p:txBody>
      </p:sp>
      <p:sp>
        <p:nvSpPr>
          <p:cNvPr id="6" name="Foliennummernplatzhalter 5">
            <a:extLst>
              <a:ext uri="{FF2B5EF4-FFF2-40B4-BE49-F238E27FC236}">
                <a16:creationId xmlns:a16="http://schemas.microsoft.com/office/drawing/2014/main" id="{246632C1-F069-6A4F-8D78-7E78A5C50BE7}"/>
              </a:ext>
            </a:extLst>
          </p:cNvPr>
          <p:cNvSpPr>
            <a:spLocks noGrp="1"/>
          </p:cNvSpPr>
          <p:nvPr>
            <p:ph type="sldNum" sz="quarter" idx="12"/>
          </p:nvPr>
        </p:nvSpPr>
        <p:spPr>
          <a:xfrm>
            <a:off x="8609479" y="6534136"/>
            <a:ext cx="2742843" cy="365210"/>
          </a:xfrm>
          <a:prstGeom prst="rect">
            <a:avLst/>
          </a:prstGeom>
        </p:spPr>
        <p:txBody>
          <a:bodyPr lIns="108850" tIns="54425" rIns="108850" bIns="54425"/>
          <a:lstStyle>
            <a:lvl1pPr algn="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DE67AA47-9D6A-D24E-9A13-77264FAA232A}" type="slidenum">
              <a:rPr lang="de-DE" smtClean="0">
                <a:solidFill>
                  <a:prstClr val="white"/>
                </a:solidFill>
                <a:ea typeface="+mn-ea"/>
              </a:rPr>
              <a:pPr defTabSz="1088502" fontAlgn="auto">
                <a:spcBef>
                  <a:spcPts val="0"/>
                </a:spcBef>
                <a:spcAft>
                  <a:spcPts val="0"/>
                </a:spcAft>
              </a:pPr>
              <a:t>‹Nr.›</a:t>
            </a:fld>
            <a:endParaRPr lang="de-DE" dirty="0">
              <a:solidFill>
                <a:prstClr val="white"/>
              </a:solidFill>
              <a:ea typeface="+mn-ea"/>
            </a:endParaRPr>
          </a:p>
        </p:txBody>
      </p:sp>
      <p:sp>
        <p:nvSpPr>
          <p:cNvPr id="5" name="Fußzeilenplatzhalter 4">
            <a:extLst>
              <a:ext uri="{FF2B5EF4-FFF2-40B4-BE49-F238E27FC236}">
                <a16:creationId xmlns:a16="http://schemas.microsoft.com/office/drawing/2014/main" id="{BC4ECD8C-E21B-3D46-96C2-77EA91353E37}"/>
              </a:ext>
            </a:extLst>
          </p:cNvPr>
          <p:cNvSpPr>
            <a:spLocks noGrp="1"/>
          </p:cNvSpPr>
          <p:nvPr>
            <p:ph type="ftr" sz="quarter" idx="11"/>
          </p:nvPr>
        </p:nvSpPr>
        <p:spPr>
          <a:xfrm>
            <a:off x="4038075" y="6506561"/>
            <a:ext cx="4114264" cy="365210"/>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r>
              <a:rPr lang="de-DE" dirty="0" smtClean="0">
                <a:solidFill>
                  <a:prstClr val="white"/>
                </a:solidFill>
              </a:rPr>
              <a:t>Dr. M. Nuscheler</a:t>
            </a:r>
            <a:endParaRPr lang="de-DE" dirty="0">
              <a:solidFill>
                <a:prstClr val="white"/>
              </a:solidFill>
            </a:endParaRPr>
          </a:p>
        </p:txBody>
      </p:sp>
    </p:spTree>
    <p:extLst>
      <p:ext uri="{BB962C8B-B14F-4D97-AF65-F5344CB8AC3E}">
        <p14:creationId xmlns:p14="http://schemas.microsoft.com/office/powerpoint/2010/main" val="3062742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A9663CA-9742-154E-835B-EA95324B3164}"/>
              </a:ext>
            </a:extLst>
          </p:cNvPr>
          <p:cNvSpPr>
            <a:spLocks noGrp="1"/>
          </p:cNvSpPr>
          <p:nvPr>
            <p:ph type="title" hasCustomPrompt="1"/>
          </p:nvPr>
        </p:nvSpPr>
        <p:spPr>
          <a:xfrm>
            <a:off x="838092" y="2969272"/>
            <a:ext cx="8973554" cy="418310"/>
          </a:xfrm>
          <a:prstGeom prst="rect">
            <a:avLst/>
          </a:prstGeom>
        </p:spPr>
        <p:txBody>
          <a:bodyPr lIns="108850" tIns="54425" rIns="108850" bIns="54425">
            <a:noAutofit/>
          </a:bodyPr>
          <a:lstStyle>
            <a:lvl1pPr>
              <a:defRPr sz="3800">
                <a:solidFill>
                  <a:schemeClr val="bg1"/>
                </a:solidFill>
              </a:defRPr>
            </a:lvl1pPr>
          </a:lstStyle>
          <a:p>
            <a:r>
              <a:rPr lang="de-DE" dirty="0"/>
              <a:t>ZWISCHENTITEL EINFÜGEN</a:t>
            </a:r>
          </a:p>
        </p:txBody>
      </p:sp>
      <p:sp>
        <p:nvSpPr>
          <p:cNvPr id="8" name="Untertitel 2">
            <a:extLst>
              <a:ext uri="{FF2B5EF4-FFF2-40B4-BE49-F238E27FC236}">
                <a16:creationId xmlns:a16="http://schemas.microsoft.com/office/drawing/2014/main" id="{C9243277-3440-4A4E-9951-06C82C1D8496}"/>
              </a:ext>
            </a:extLst>
          </p:cNvPr>
          <p:cNvSpPr>
            <a:spLocks noGrp="1"/>
          </p:cNvSpPr>
          <p:nvPr>
            <p:ph type="subTitle" idx="13" hasCustomPrompt="1"/>
          </p:nvPr>
        </p:nvSpPr>
        <p:spPr>
          <a:xfrm>
            <a:off x="838092" y="3426275"/>
            <a:ext cx="8973554" cy="581288"/>
          </a:xfrm>
          <a:prstGeom prst="rect">
            <a:avLst/>
          </a:prstGeom>
        </p:spPr>
        <p:txBody>
          <a:bodyPr lIns="108850" tIns="54425" rIns="108850" bIns="54425">
            <a:noAutofit/>
          </a:bodyPr>
          <a:lstStyle>
            <a:lvl1pPr marL="0" indent="0" algn="l">
              <a:buNone/>
              <a:defRPr sz="4800" b="1">
                <a:solidFill>
                  <a:schemeClr val="bg1"/>
                </a:solidFill>
                <a:latin typeface="Arial" panose="020B0604020202020204" pitchFamily="34" charset="0"/>
                <a:cs typeface="Arial" panose="020B0604020202020204" pitchFamily="34" charset="0"/>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de-DE" dirty="0"/>
              <a:t>ZWISCHENTITEL EINFÜGEN</a:t>
            </a:r>
          </a:p>
        </p:txBody>
      </p:sp>
    </p:spTree>
    <p:extLst>
      <p:ext uri="{BB962C8B-B14F-4D97-AF65-F5344CB8AC3E}">
        <p14:creationId xmlns:p14="http://schemas.microsoft.com/office/powerpoint/2010/main" val="757878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A6B47BB-B0AA-3748-A6A1-6BF9282508B4}"/>
              </a:ext>
            </a:extLst>
          </p:cNvPr>
          <p:cNvSpPr>
            <a:spLocks noGrp="1"/>
          </p:cNvSpPr>
          <p:nvPr>
            <p:ph sz="half" idx="1"/>
          </p:nvPr>
        </p:nvSpPr>
        <p:spPr>
          <a:xfrm>
            <a:off x="838091" y="1682793"/>
            <a:ext cx="5180926" cy="4352346"/>
          </a:xfrm>
          <a:prstGeom prst="rect">
            <a:avLst/>
          </a:prstGeom>
        </p:spPr>
        <p:txBody>
          <a:bodyPr lIns="108850" tIns="54425" rIns="108850" bIns="54425"/>
          <a:lstStyle>
            <a:lvl1pPr>
              <a:buClr>
                <a:srgbClr val="003C71"/>
              </a:buClr>
              <a:defRPr sz="2400">
                <a:latin typeface="Arial" panose="020B0604020202020204" pitchFamily="34" charset="0"/>
                <a:cs typeface="Arial" panose="020B0604020202020204" pitchFamily="34" charset="0"/>
              </a:defRPr>
            </a:lvl1pPr>
            <a:lvl2pPr>
              <a:buClr>
                <a:srgbClr val="003C71"/>
              </a:buClr>
              <a:defRPr sz="2400">
                <a:latin typeface="Arial" panose="020B0604020202020204" pitchFamily="34" charset="0"/>
                <a:cs typeface="Arial" panose="020B0604020202020204" pitchFamily="34" charset="0"/>
              </a:defRPr>
            </a:lvl2pPr>
            <a:lvl3pPr>
              <a:buClr>
                <a:srgbClr val="003C71"/>
              </a:buClr>
              <a:defRPr sz="2400">
                <a:latin typeface="Arial" panose="020B0604020202020204" pitchFamily="34" charset="0"/>
                <a:cs typeface="Arial" panose="020B0604020202020204" pitchFamily="34" charset="0"/>
              </a:defRPr>
            </a:lvl3pPr>
            <a:lvl4pPr>
              <a:buClr>
                <a:srgbClr val="003C71"/>
              </a:buClr>
              <a:defRPr sz="2400">
                <a:latin typeface="Arial" panose="020B0604020202020204" pitchFamily="34" charset="0"/>
                <a:cs typeface="Arial" panose="020B0604020202020204" pitchFamily="34" charset="0"/>
              </a:defRPr>
            </a:lvl4pPr>
            <a:lvl5pPr>
              <a:buClr>
                <a:srgbClr val="003C71"/>
              </a:buClr>
              <a:defRPr sz="24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018305D9-3DDA-1A4B-96EA-2563D3F8A84B}"/>
              </a:ext>
            </a:extLst>
          </p:cNvPr>
          <p:cNvSpPr>
            <a:spLocks noGrp="1"/>
          </p:cNvSpPr>
          <p:nvPr>
            <p:ph sz="half" idx="2"/>
          </p:nvPr>
        </p:nvSpPr>
        <p:spPr>
          <a:xfrm>
            <a:off x="6171396" y="1682793"/>
            <a:ext cx="5180926" cy="4352346"/>
          </a:xfrm>
          <a:prstGeom prst="rect">
            <a:avLst/>
          </a:prstGeom>
        </p:spPr>
        <p:txBody>
          <a:bodyPr lIns="108850" tIns="54425" rIns="108850" bIns="54425"/>
          <a:lstStyle>
            <a:lvl1pPr>
              <a:buClr>
                <a:srgbClr val="003C71"/>
              </a:buClr>
              <a:defRPr sz="2400">
                <a:latin typeface="Arial" panose="020B0604020202020204" pitchFamily="34" charset="0"/>
                <a:cs typeface="Arial" panose="020B0604020202020204" pitchFamily="34" charset="0"/>
              </a:defRPr>
            </a:lvl1pPr>
            <a:lvl2pPr>
              <a:buClr>
                <a:srgbClr val="003C71"/>
              </a:buClr>
              <a:defRPr sz="2400">
                <a:latin typeface="Arial" panose="020B0604020202020204" pitchFamily="34" charset="0"/>
                <a:cs typeface="Arial" panose="020B0604020202020204" pitchFamily="34" charset="0"/>
              </a:defRPr>
            </a:lvl2pPr>
            <a:lvl3pPr>
              <a:buClr>
                <a:srgbClr val="003C71"/>
              </a:buClr>
              <a:defRPr sz="2400">
                <a:latin typeface="Arial" panose="020B0604020202020204" pitchFamily="34" charset="0"/>
                <a:cs typeface="Arial" panose="020B0604020202020204" pitchFamily="34" charset="0"/>
              </a:defRPr>
            </a:lvl3pPr>
            <a:lvl4pPr>
              <a:buClr>
                <a:srgbClr val="003C71"/>
              </a:buClr>
              <a:defRPr sz="2400">
                <a:latin typeface="Arial" panose="020B0604020202020204" pitchFamily="34" charset="0"/>
                <a:cs typeface="Arial" panose="020B0604020202020204" pitchFamily="34" charset="0"/>
              </a:defRPr>
            </a:lvl4pPr>
            <a:lvl5pPr>
              <a:buClr>
                <a:srgbClr val="003C71"/>
              </a:buClr>
              <a:defRPr sz="24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 1">
            <a:extLst>
              <a:ext uri="{FF2B5EF4-FFF2-40B4-BE49-F238E27FC236}">
                <a16:creationId xmlns:a16="http://schemas.microsoft.com/office/drawing/2014/main" id="{782082DA-B3F5-B440-BD28-A702A824115C}"/>
              </a:ext>
            </a:extLst>
          </p:cNvPr>
          <p:cNvSpPr>
            <a:spLocks noGrp="1"/>
          </p:cNvSpPr>
          <p:nvPr>
            <p:ph type="title" hasCustomPrompt="1"/>
          </p:nvPr>
        </p:nvSpPr>
        <p:spPr>
          <a:xfrm>
            <a:off x="838092" y="341457"/>
            <a:ext cx="8973554" cy="181181"/>
          </a:xfrm>
          <a:prstGeom prst="rect">
            <a:avLst/>
          </a:prstGeom>
        </p:spPr>
        <p:txBody>
          <a:bodyPr lIns="108850" tIns="54425" rIns="108850" bIns="54425">
            <a:noAutofit/>
          </a:bodyPr>
          <a:lstStyle>
            <a:lvl1pPr>
              <a:defRPr sz="1700">
                <a:solidFill>
                  <a:schemeClr val="bg1"/>
                </a:solidFill>
              </a:defRPr>
            </a:lvl1pPr>
          </a:lstStyle>
          <a:p>
            <a:r>
              <a:rPr lang="de-DE" dirty="0"/>
              <a:t>PRÄSENTATIONSTITEL EINFÜGEN</a:t>
            </a:r>
          </a:p>
        </p:txBody>
      </p:sp>
      <p:sp>
        <p:nvSpPr>
          <p:cNvPr id="10" name="Untertitel 2">
            <a:extLst>
              <a:ext uri="{FF2B5EF4-FFF2-40B4-BE49-F238E27FC236}">
                <a16:creationId xmlns:a16="http://schemas.microsoft.com/office/drawing/2014/main" id="{6F8C0983-2D4A-7440-ABF4-CB3F3B9B8A43}"/>
              </a:ext>
            </a:extLst>
          </p:cNvPr>
          <p:cNvSpPr>
            <a:spLocks noGrp="1"/>
          </p:cNvSpPr>
          <p:nvPr>
            <p:ph type="subTitle" idx="13" hasCustomPrompt="1"/>
          </p:nvPr>
        </p:nvSpPr>
        <p:spPr>
          <a:xfrm>
            <a:off x="838092" y="562419"/>
            <a:ext cx="8973554" cy="230406"/>
          </a:xfrm>
          <a:prstGeom prst="rect">
            <a:avLst/>
          </a:prstGeom>
        </p:spPr>
        <p:txBody>
          <a:bodyPr lIns="108850" tIns="54425" rIns="108850" bIns="54425">
            <a:noAutofit/>
          </a:bodyPr>
          <a:lstStyle>
            <a:lvl1pPr marL="0" indent="0" algn="l">
              <a:buNone/>
              <a:defRPr sz="2100" b="1">
                <a:solidFill>
                  <a:schemeClr val="bg1"/>
                </a:solidFill>
                <a:latin typeface="Arial" panose="020B0604020202020204" pitchFamily="34" charset="0"/>
                <a:cs typeface="Arial" panose="020B0604020202020204" pitchFamily="34" charset="0"/>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de-DE" dirty="0"/>
              <a:t>ABSCHNITTSTITEL EINFÜGEN</a:t>
            </a:r>
          </a:p>
        </p:txBody>
      </p:sp>
      <p:sp>
        <p:nvSpPr>
          <p:cNvPr id="12" name="Datumsplatzhalter 3">
            <a:extLst>
              <a:ext uri="{FF2B5EF4-FFF2-40B4-BE49-F238E27FC236}">
                <a16:creationId xmlns:a16="http://schemas.microsoft.com/office/drawing/2014/main" id="{AE69F4EC-CC2B-D341-8A05-6787A7ACA55E}"/>
              </a:ext>
            </a:extLst>
          </p:cNvPr>
          <p:cNvSpPr>
            <a:spLocks noGrp="1"/>
          </p:cNvSpPr>
          <p:nvPr>
            <p:ph type="dt" sz="half" idx="10"/>
          </p:nvPr>
        </p:nvSpPr>
        <p:spPr>
          <a:xfrm>
            <a:off x="838091" y="6534136"/>
            <a:ext cx="2742843" cy="365210"/>
          </a:xfrm>
          <a:prstGeom prst="rect">
            <a:avLst/>
          </a:prstGeom>
        </p:spPr>
        <p:txBody>
          <a:bodyPr lIns="108850" tIns="54425" rIns="108850" bIns="54425"/>
          <a:lstStyle>
            <a:lvl1pP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r>
              <a:rPr lang="de-DE" smtClean="0">
                <a:solidFill>
                  <a:prstClr val="white"/>
                </a:solidFill>
                <a:ea typeface="+mn-ea"/>
              </a:rPr>
              <a:t>Stunde 13</a:t>
            </a:r>
            <a:endParaRPr lang="de-DE" dirty="0">
              <a:solidFill>
                <a:prstClr val="white"/>
              </a:solidFill>
              <a:ea typeface="+mn-ea"/>
            </a:endParaRPr>
          </a:p>
        </p:txBody>
      </p:sp>
      <p:sp>
        <p:nvSpPr>
          <p:cNvPr id="17" name="Fußzeilenplatzhalter 4">
            <a:extLst>
              <a:ext uri="{FF2B5EF4-FFF2-40B4-BE49-F238E27FC236}">
                <a16:creationId xmlns:a16="http://schemas.microsoft.com/office/drawing/2014/main" id="{7F334718-A19C-9940-9946-762E7D5E6514}"/>
              </a:ext>
            </a:extLst>
          </p:cNvPr>
          <p:cNvSpPr>
            <a:spLocks noGrp="1"/>
          </p:cNvSpPr>
          <p:nvPr>
            <p:ph type="ftr" sz="quarter" idx="11"/>
          </p:nvPr>
        </p:nvSpPr>
        <p:spPr>
          <a:xfrm>
            <a:off x="4038075" y="6534136"/>
            <a:ext cx="4114264" cy="365210"/>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r>
              <a:rPr lang="de-DE" dirty="0" smtClean="0">
                <a:solidFill>
                  <a:prstClr val="white"/>
                </a:solidFill>
              </a:rPr>
              <a:t>Dr. M. Nuscheler</a:t>
            </a:r>
            <a:endParaRPr lang="de-DE" dirty="0">
              <a:solidFill>
                <a:prstClr val="white"/>
              </a:solidFill>
            </a:endParaRPr>
          </a:p>
        </p:txBody>
      </p:sp>
      <p:sp>
        <p:nvSpPr>
          <p:cNvPr id="18" name="Foliennummernplatzhalter 5">
            <a:extLst>
              <a:ext uri="{FF2B5EF4-FFF2-40B4-BE49-F238E27FC236}">
                <a16:creationId xmlns:a16="http://schemas.microsoft.com/office/drawing/2014/main" id="{F43F8DBE-BE64-324F-A665-27EA14BB889B}"/>
              </a:ext>
            </a:extLst>
          </p:cNvPr>
          <p:cNvSpPr>
            <a:spLocks noGrp="1"/>
          </p:cNvSpPr>
          <p:nvPr>
            <p:ph type="sldNum" sz="quarter" idx="12"/>
          </p:nvPr>
        </p:nvSpPr>
        <p:spPr>
          <a:xfrm>
            <a:off x="8609479" y="6534136"/>
            <a:ext cx="2742843" cy="365210"/>
          </a:xfrm>
          <a:prstGeom prst="rect">
            <a:avLst/>
          </a:prstGeom>
        </p:spPr>
        <p:txBody>
          <a:bodyPr lIns="108850" tIns="54425" rIns="108850" bIns="54425"/>
          <a:lstStyle>
            <a:lvl1pPr algn="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DE67AA47-9D6A-D24E-9A13-77264FAA232A}" type="slidenum">
              <a:rPr lang="de-DE" smtClean="0">
                <a:solidFill>
                  <a:prstClr val="white"/>
                </a:solidFill>
                <a:ea typeface="+mn-ea"/>
              </a:rPr>
              <a:pPr defTabSz="1088502" fontAlgn="auto">
                <a:spcBef>
                  <a:spcPts val="0"/>
                </a:spcBef>
                <a:spcAft>
                  <a:spcPts val="0"/>
                </a:spcAft>
              </a:pPr>
              <a:t>‹Nr.›</a:t>
            </a:fld>
            <a:endParaRPr lang="de-DE" dirty="0">
              <a:solidFill>
                <a:prstClr val="white"/>
              </a:solidFill>
              <a:ea typeface="+mn-ea"/>
            </a:endParaRPr>
          </a:p>
        </p:txBody>
      </p:sp>
    </p:spTree>
    <p:extLst>
      <p:ext uri="{BB962C8B-B14F-4D97-AF65-F5344CB8AC3E}">
        <p14:creationId xmlns:p14="http://schemas.microsoft.com/office/powerpoint/2010/main" val="21295226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275F384-FECB-D148-BE9C-D5327F3C30BD}"/>
              </a:ext>
            </a:extLst>
          </p:cNvPr>
          <p:cNvSpPr>
            <a:spLocks noGrp="1"/>
          </p:cNvSpPr>
          <p:nvPr>
            <p:ph type="body" idx="1" hasCustomPrompt="1"/>
          </p:nvPr>
        </p:nvSpPr>
        <p:spPr>
          <a:xfrm>
            <a:off x="839680" y="1681552"/>
            <a:ext cx="5157115" cy="824103"/>
          </a:xfrm>
          <a:prstGeom prst="rect">
            <a:avLst/>
          </a:prstGeom>
        </p:spPr>
        <p:txBody>
          <a:bodyPr lIns="108850" tIns="54425" rIns="108850" bIns="54425" anchor="b"/>
          <a:lstStyle>
            <a:lvl1pPr marL="0" indent="0">
              <a:buNone/>
              <a:defRPr sz="2600" b="1" strike="noStrike">
                <a:solidFill>
                  <a:srgbClr val="003C71"/>
                </a:solidFill>
                <a:latin typeface="Arial" panose="020B0604020202020204" pitchFamily="34" charset="0"/>
                <a:cs typeface="Arial" panose="020B0604020202020204" pitchFamily="34" charset="0"/>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de-DE" dirty="0"/>
              <a:t>TITEL LINKS</a:t>
            </a:r>
          </a:p>
        </p:txBody>
      </p:sp>
      <p:sp>
        <p:nvSpPr>
          <p:cNvPr id="4" name="Inhaltsplatzhalter 3">
            <a:extLst>
              <a:ext uri="{FF2B5EF4-FFF2-40B4-BE49-F238E27FC236}">
                <a16:creationId xmlns:a16="http://schemas.microsoft.com/office/drawing/2014/main" id="{A84D3AFC-79DD-EB4C-AA2E-85E2154A8BB4}"/>
              </a:ext>
            </a:extLst>
          </p:cNvPr>
          <p:cNvSpPr>
            <a:spLocks noGrp="1"/>
          </p:cNvSpPr>
          <p:nvPr>
            <p:ph sz="half" idx="2"/>
          </p:nvPr>
        </p:nvSpPr>
        <p:spPr>
          <a:xfrm>
            <a:off x="839680" y="2505655"/>
            <a:ext cx="5157115" cy="3685441"/>
          </a:xfrm>
          <a:prstGeom prst="rect">
            <a:avLst/>
          </a:prstGeom>
        </p:spPr>
        <p:txBody>
          <a:bodyPr lIns="108850" tIns="54425" rIns="108850" bIns="54425"/>
          <a:lstStyle>
            <a:lvl1pPr>
              <a:buClr>
                <a:srgbClr val="003C71"/>
              </a:buClr>
              <a:defRPr sz="2400">
                <a:latin typeface="Arial" panose="020B0604020202020204" pitchFamily="34" charset="0"/>
                <a:cs typeface="Arial" panose="020B0604020202020204" pitchFamily="34" charset="0"/>
              </a:defRPr>
            </a:lvl1pPr>
            <a:lvl2pPr>
              <a:buClr>
                <a:srgbClr val="003C71"/>
              </a:buClr>
              <a:defRPr sz="2400">
                <a:latin typeface="Arial" panose="020B0604020202020204" pitchFamily="34" charset="0"/>
                <a:cs typeface="Arial" panose="020B0604020202020204" pitchFamily="34" charset="0"/>
              </a:defRPr>
            </a:lvl2pPr>
            <a:lvl3pPr>
              <a:buClr>
                <a:srgbClr val="003C71"/>
              </a:buClr>
              <a:defRPr sz="2400">
                <a:latin typeface="Arial" panose="020B0604020202020204" pitchFamily="34" charset="0"/>
                <a:cs typeface="Arial" panose="020B0604020202020204" pitchFamily="34" charset="0"/>
              </a:defRPr>
            </a:lvl3pPr>
            <a:lvl4pPr>
              <a:buClr>
                <a:srgbClr val="003C71"/>
              </a:buClr>
              <a:defRPr sz="2400">
                <a:latin typeface="Arial" panose="020B0604020202020204" pitchFamily="34" charset="0"/>
                <a:cs typeface="Arial" panose="020B0604020202020204" pitchFamily="34" charset="0"/>
              </a:defRPr>
            </a:lvl4pPr>
            <a:lvl5pPr>
              <a:buClr>
                <a:srgbClr val="003C71"/>
              </a:buClr>
              <a:defRPr sz="24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9D5C06A3-A45D-9346-90DA-844F49371516}"/>
              </a:ext>
            </a:extLst>
          </p:cNvPr>
          <p:cNvSpPr>
            <a:spLocks noGrp="1"/>
          </p:cNvSpPr>
          <p:nvPr>
            <p:ph type="body" sz="quarter" idx="3" hasCustomPrompt="1"/>
          </p:nvPr>
        </p:nvSpPr>
        <p:spPr>
          <a:xfrm>
            <a:off x="6171397" y="1681552"/>
            <a:ext cx="5182513" cy="824103"/>
          </a:xfrm>
          <a:prstGeom prst="rect">
            <a:avLst/>
          </a:prstGeom>
        </p:spPr>
        <p:txBody>
          <a:bodyPr lIns="108850" tIns="54425" rIns="108850" bIns="54425" anchor="b"/>
          <a:lstStyle>
            <a:lvl1pPr marL="0" indent="0">
              <a:buNone/>
              <a:defRPr sz="2600" b="1">
                <a:solidFill>
                  <a:srgbClr val="003C71"/>
                </a:solidFill>
                <a:latin typeface="Arial" panose="020B0604020202020204" pitchFamily="34" charset="0"/>
                <a:cs typeface="Arial" panose="020B0604020202020204" pitchFamily="34" charset="0"/>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de-DE" dirty="0"/>
              <a:t>TITEL RECHTS</a:t>
            </a:r>
          </a:p>
        </p:txBody>
      </p:sp>
      <p:sp>
        <p:nvSpPr>
          <p:cNvPr id="6" name="Inhaltsplatzhalter 5">
            <a:extLst>
              <a:ext uri="{FF2B5EF4-FFF2-40B4-BE49-F238E27FC236}">
                <a16:creationId xmlns:a16="http://schemas.microsoft.com/office/drawing/2014/main" id="{BE5B8772-AF1D-D44B-8DDA-D7A464BEB2AF}"/>
              </a:ext>
            </a:extLst>
          </p:cNvPr>
          <p:cNvSpPr>
            <a:spLocks noGrp="1"/>
          </p:cNvSpPr>
          <p:nvPr>
            <p:ph sz="quarter" idx="4"/>
          </p:nvPr>
        </p:nvSpPr>
        <p:spPr>
          <a:xfrm>
            <a:off x="6171397" y="2505655"/>
            <a:ext cx="5182513" cy="3685441"/>
          </a:xfrm>
          <a:prstGeom prst="rect">
            <a:avLst/>
          </a:prstGeom>
        </p:spPr>
        <p:txBody>
          <a:bodyPr lIns="108850" tIns="54425" rIns="108850" bIns="54425"/>
          <a:lstStyle>
            <a:lvl1pPr>
              <a:buClr>
                <a:srgbClr val="003C71"/>
              </a:buClr>
              <a:defRPr sz="2400">
                <a:latin typeface="Arial" panose="020B0604020202020204" pitchFamily="34" charset="0"/>
                <a:cs typeface="Arial" panose="020B0604020202020204" pitchFamily="34" charset="0"/>
              </a:defRPr>
            </a:lvl1pPr>
            <a:lvl2pPr>
              <a:buClr>
                <a:srgbClr val="003C71"/>
              </a:buClr>
              <a:defRPr sz="2400">
                <a:latin typeface="Arial" panose="020B0604020202020204" pitchFamily="34" charset="0"/>
                <a:cs typeface="Arial" panose="020B0604020202020204" pitchFamily="34" charset="0"/>
              </a:defRPr>
            </a:lvl2pPr>
            <a:lvl3pPr>
              <a:buClr>
                <a:srgbClr val="003C71"/>
              </a:buClr>
              <a:defRPr sz="2400">
                <a:latin typeface="Arial" panose="020B0604020202020204" pitchFamily="34" charset="0"/>
                <a:cs typeface="Arial" panose="020B0604020202020204" pitchFamily="34" charset="0"/>
              </a:defRPr>
            </a:lvl3pPr>
            <a:lvl4pPr>
              <a:buClr>
                <a:srgbClr val="003C71"/>
              </a:buClr>
              <a:defRPr sz="2400">
                <a:latin typeface="Arial" panose="020B0604020202020204" pitchFamily="34" charset="0"/>
                <a:cs typeface="Arial" panose="020B0604020202020204" pitchFamily="34" charset="0"/>
              </a:defRPr>
            </a:lvl4pPr>
            <a:lvl5pPr>
              <a:buClr>
                <a:srgbClr val="003C71"/>
              </a:buClr>
              <a:defRPr sz="2400">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
            <a:extLst>
              <a:ext uri="{FF2B5EF4-FFF2-40B4-BE49-F238E27FC236}">
                <a16:creationId xmlns:a16="http://schemas.microsoft.com/office/drawing/2014/main" id="{48D62653-2BD0-9342-9B96-D4DBFA83926E}"/>
              </a:ext>
            </a:extLst>
          </p:cNvPr>
          <p:cNvSpPr>
            <a:spLocks noGrp="1"/>
          </p:cNvSpPr>
          <p:nvPr>
            <p:ph type="title" hasCustomPrompt="1"/>
          </p:nvPr>
        </p:nvSpPr>
        <p:spPr>
          <a:xfrm>
            <a:off x="838092" y="341457"/>
            <a:ext cx="8973554" cy="181181"/>
          </a:xfrm>
          <a:prstGeom prst="rect">
            <a:avLst/>
          </a:prstGeom>
        </p:spPr>
        <p:txBody>
          <a:bodyPr lIns="108850" tIns="54425" rIns="108850" bIns="54425">
            <a:noAutofit/>
          </a:bodyPr>
          <a:lstStyle>
            <a:lvl1pPr>
              <a:defRPr sz="1700">
                <a:solidFill>
                  <a:schemeClr val="bg1"/>
                </a:solidFill>
              </a:defRPr>
            </a:lvl1pPr>
          </a:lstStyle>
          <a:p>
            <a:r>
              <a:rPr lang="de-DE" dirty="0"/>
              <a:t>PRÄSENTATIONSTITEL EINFÜGEN</a:t>
            </a:r>
          </a:p>
        </p:txBody>
      </p:sp>
      <p:sp>
        <p:nvSpPr>
          <p:cNvPr id="12" name="Untertitel 2">
            <a:extLst>
              <a:ext uri="{FF2B5EF4-FFF2-40B4-BE49-F238E27FC236}">
                <a16:creationId xmlns:a16="http://schemas.microsoft.com/office/drawing/2014/main" id="{0213D318-2AD6-B648-9F18-A8D2EDBAD2CF}"/>
              </a:ext>
            </a:extLst>
          </p:cNvPr>
          <p:cNvSpPr>
            <a:spLocks noGrp="1"/>
          </p:cNvSpPr>
          <p:nvPr>
            <p:ph type="subTitle" idx="13" hasCustomPrompt="1"/>
          </p:nvPr>
        </p:nvSpPr>
        <p:spPr>
          <a:xfrm>
            <a:off x="838092" y="562419"/>
            <a:ext cx="8973554" cy="230406"/>
          </a:xfrm>
          <a:prstGeom prst="rect">
            <a:avLst/>
          </a:prstGeom>
        </p:spPr>
        <p:txBody>
          <a:bodyPr lIns="108850" tIns="54425" rIns="108850" bIns="54425">
            <a:noAutofit/>
          </a:bodyPr>
          <a:lstStyle>
            <a:lvl1pPr marL="0" indent="0" algn="l">
              <a:buNone/>
              <a:defRPr sz="2100" b="1">
                <a:solidFill>
                  <a:schemeClr val="bg1"/>
                </a:solidFill>
                <a:latin typeface="Arial" panose="020B0604020202020204" pitchFamily="34" charset="0"/>
                <a:cs typeface="Arial" panose="020B0604020202020204" pitchFamily="34" charset="0"/>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de-DE" dirty="0"/>
              <a:t>ABSCHNITTSTITEL EINFÜGEN</a:t>
            </a:r>
          </a:p>
        </p:txBody>
      </p:sp>
      <p:sp>
        <p:nvSpPr>
          <p:cNvPr id="18" name="Datumsplatzhalter 3">
            <a:extLst>
              <a:ext uri="{FF2B5EF4-FFF2-40B4-BE49-F238E27FC236}">
                <a16:creationId xmlns:a16="http://schemas.microsoft.com/office/drawing/2014/main" id="{95E03786-8629-5A48-9A93-3623D44DF7AE}"/>
              </a:ext>
            </a:extLst>
          </p:cNvPr>
          <p:cNvSpPr>
            <a:spLocks noGrp="1"/>
          </p:cNvSpPr>
          <p:nvPr>
            <p:ph type="dt" sz="half" idx="10"/>
          </p:nvPr>
        </p:nvSpPr>
        <p:spPr>
          <a:xfrm>
            <a:off x="838091" y="6534136"/>
            <a:ext cx="2742843" cy="365210"/>
          </a:xfrm>
          <a:prstGeom prst="rect">
            <a:avLst/>
          </a:prstGeom>
        </p:spPr>
        <p:txBody>
          <a:bodyPr lIns="108850" tIns="54425" rIns="108850" bIns="54425"/>
          <a:lstStyle>
            <a:lvl1pP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BA72F058-8051-394F-A3A9-B3DB6A244244}" type="datetime1">
              <a:rPr lang="de-DE" smtClean="0">
                <a:solidFill>
                  <a:prstClr val="white"/>
                </a:solidFill>
                <a:ea typeface="+mn-ea"/>
              </a:rPr>
              <a:pPr defTabSz="1088502" fontAlgn="auto">
                <a:spcBef>
                  <a:spcPts val="0"/>
                </a:spcBef>
                <a:spcAft>
                  <a:spcPts val="0"/>
                </a:spcAft>
              </a:pPr>
              <a:t>19.05.2026</a:t>
            </a:fld>
            <a:endParaRPr lang="de-DE" dirty="0">
              <a:solidFill>
                <a:prstClr val="white"/>
              </a:solidFill>
              <a:ea typeface="+mn-ea"/>
            </a:endParaRPr>
          </a:p>
        </p:txBody>
      </p:sp>
      <p:sp>
        <p:nvSpPr>
          <p:cNvPr id="19" name="Fußzeilenplatzhalter 4">
            <a:extLst>
              <a:ext uri="{FF2B5EF4-FFF2-40B4-BE49-F238E27FC236}">
                <a16:creationId xmlns:a16="http://schemas.microsoft.com/office/drawing/2014/main" id="{7502120D-EAAA-FC43-8123-1D0F3C3FE5F4}"/>
              </a:ext>
            </a:extLst>
          </p:cNvPr>
          <p:cNvSpPr>
            <a:spLocks noGrp="1"/>
          </p:cNvSpPr>
          <p:nvPr>
            <p:ph type="ftr" sz="quarter" idx="11"/>
          </p:nvPr>
        </p:nvSpPr>
        <p:spPr>
          <a:xfrm>
            <a:off x="4038075" y="6534136"/>
            <a:ext cx="4114264" cy="365210"/>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r>
              <a:rPr lang="de-DE" dirty="0" smtClean="0">
                <a:solidFill>
                  <a:prstClr val="white"/>
                </a:solidFill>
              </a:rPr>
              <a:t>Dr. M. Nuscheler</a:t>
            </a:r>
            <a:endParaRPr lang="de-DE" dirty="0">
              <a:solidFill>
                <a:prstClr val="white"/>
              </a:solidFill>
            </a:endParaRPr>
          </a:p>
        </p:txBody>
      </p:sp>
      <p:sp>
        <p:nvSpPr>
          <p:cNvPr id="20" name="Foliennummernplatzhalter 5">
            <a:extLst>
              <a:ext uri="{FF2B5EF4-FFF2-40B4-BE49-F238E27FC236}">
                <a16:creationId xmlns:a16="http://schemas.microsoft.com/office/drawing/2014/main" id="{A1DF5E71-1222-A047-AF1C-BAF8B386850A}"/>
              </a:ext>
            </a:extLst>
          </p:cNvPr>
          <p:cNvSpPr>
            <a:spLocks noGrp="1"/>
          </p:cNvSpPr>
          <p:nvPr>
            <p:ph type="sldNum" sz="quarter" idx="12"/>
          </p:nvPr>
        </p:nvSpPr>
        <p:spPr>
          <a:xfrm>
            <a:off x="8609479" y="6534136"/>
            <a:ext cx="2742843" cy="365210"/>
          </a:xfrm>
          <a:prstGeom prst="rect">
            <a:avLst/>
          </a:prstGeom>
        </p:spPr>
        <p:txBody>
          <a:bodyPr lIns="108850" tIns="54425" rIns="108850" bIns="54425"/>
          <a:lstStyle>
            <a:lvl1pPr algn="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DE67AA47-9D6A-D24E-9A13-77264FAA232A}" type="slidenum">
              <a:rPr lang="de-DE" smtClean="0">
                <a:solidFill>
                  <a:prstClr val="white"/>
                </a:solidFill>
                <a:ea typeface="+mn-ea"/>
              </a:rPr>
              <a:pPr defTabSz="1088502" fontAlgn="auto">
                <a:spcBef>
                  <a:spcPts val="0"/>
                </a:spcBef>
                <a:spcAft>
                  <a:spcPts val="0"/>
                </a:spcAft>
              </a:pPr>
              <a:t>‹Nr.›</a:t>
            </a:fld>
            <a:endParaRPr lang="de-DE" dirty="0">
              <a:solidFill>
                <a:prstClr val="white"/>
              </a:solidFill>
              <a:ea typeface="+mn-ea"/>
            </a:endParaRPr>
          </a:p>
        </p:txBody>
      </p:sp>
    </p:spTree>
    <p:extLst>
      <p:ext uri="{BB962C8B-B14F-4D97-AF65-F5344CB8AC3E}">
        <p14:creationId xmlns:p14="http://schemas.microsoft.com/office/powerpoint/2010/main" val="4740064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5AB6DE-17EB-0F45-9FF4-D103B73D7DCF}"/>
              </a:ext>
            </a:extLst>
          </p:cNvPr>
          <p:cNvSpPr>
            <a:spLocks noGrp="1"/>
          </p:cNvSpPr>
          <p:nvPr>
            <p:ph type="title" hasCustomPrompt="1"/>
          </p:nvPr>
        </p:nvSpPr>
        <p:spPr>
          <a:xfrm>
            <a:off x="838092" y="341457"/>
            <a:ext cx="8973554" cy="181181"/>
          </a:xfrm>
          <a:prstGeom prst="rect">
            <a:avLst/>
          </a:prstGeom>
        </p:spPr>
        <p:txBody>
          <a:bodyPr lIns="108850" tIns="54425" rIns="108850" bIns="54425">
            <a:noAutofit/>
          </a:bodyPr>
          <a:lstStyle>
            <a:lvl1pPr>
              <a:defRPr sz="1700">
                <a:solidFill>
                  <a:schemeClr val="bg1"/>
                </a:solidFill>
              </a:defRPr>
            </a:lvl1pPr>
          </a:lstStyle>
          <a:p>
            <a:r>
              <a:rPr lang="de-DE" dirty="0"/>
              <a:t>PRÄSENTATIONSTITEL EINFÜGEN</a:t>
            </a:r>
          </a:p>
        </p:txBody>
      </p:sp>
      <p:sp>
        <p:nvSpPr>
          <p:cNvPr id="8" name="Untertitel 2">
            <a:extLst>
              <a:ext uri="{FF2B5EF4-FFF2-40B4-BE49-F238E27FC236}">
                <a16:creationId xmlns:a16="http://schemas.microsoft.com/office/drawing/2014/main" id="{FDC542A6-1C10-554F-907F-908E7C6FD10C}"/>
              </a:ext>
            </a:extLst>
          </p:cNvPr>
          <p:cNvSpPr>
            <a:spLocks noGrp="1"/>
          </p:cNvSpPr>
          <p:nvPr>
            <p:ph type="subTitle" idx="13" hasCustomPrompt="1"/>
          </p:nvPr>
        </p:nvSpPr>
        <p:spPr>
          <a:xfrm>
            <a:off x="838092" y="562419"/>
            <a:ext cx="8973554" cy="230406"/>
          </a:xfrm>
          <a:prstGeom prst="rect">
            <a:avLst/>
          </a:prstGeom>
        </p:spPr>
        <p:txBody>
          <a:bodyPr lIns="108850" tIns="54425" rIns="108850" bIns="54425">
            <a:noAutofit/>
          </a:bodyPr>
          <a:lstStyle>
            <a:lvl1pPr marL="0" indent="0" algn="l">
              <a:buNone/>
              <a:defRPr sz="2100" b="1">
                <a:solidFill>
                  <a:schemeClr val="bg1"/>
                </a:solidFill>
                <a:latin typeface="Arial" panose="020B0604020202020204" pitchFamily="34" charset="0"/>
                <a:cs typeface="Arial" panose="020B0604020202020204" pitchFamily="34" charset="0"/>
              </a:defRPr>
            </a:lvl1pPr>
            <a:lvl2pPr marL="544251" indent="0" algn="ctr">
              <a:buNone/>
              <a:defRPr sz="2400"/>
            </a:lvl2pPr>
            <a:lvl3pPr marL="1088502" indent="0" algn="ctr">
              <a:buNone/>
              <a:defRPr sz="2100"/>
            </a:lvl3pPr>
            <a:lvl4pPr marL="1632753" indent="0" algn="ctr">
              <a:buNone/>
              <a:defRPr sz="1900"/>
            </a:lvl4pPr>
            <a:lvl5pPr marL="2177004" indent="0" algn="ctr">
              <a:buNone/>
              <a:defRPr sz="1900"/>
            </a:lvl5pPr>
            <a:lvl6pPr marL="2721254" indent="0" algn="ctr">
              <a:buNone/>
              <a:defRPr sz="1900"/>
            </a:lvl6pPr>
            <a:lvl7pPr marL="3265505" indent="0" algn="ctr">
              <a:buNone/>
              <a:defRPr sz="1900"/>
            </a:lvl7pPr>
            <a:lvl8pPr marL="3809756" indent="0" algn="ctr">
              <a:buNone/>
              <a:defRPr sz="1900"/>
            </a:lvl8pPr>
            <a:lvl9pPr marL="4354007" indent="0" algn="ctr">
              <a:buNone/>
              <a:defRPr sz="1900"/>
            </a:lvl9pPr>
          </a:lstStyle>
          <a:p>
            <a:r>
              <a:rPr lang="de-DE" dirty="0"/>
              <a:t>ABSCHNITTSTITEL EINFÜGEN</a:t>
            </a:r>
          </a:p>
        </p:txBody>
      </p:sp>
      <p:sp>
        <p:nvSpPr>
          <p:cNvPr id="14" name="Datumsplatzhalter 3">
            <a:extLst>
              <a:ext uri="{FF2B5EF4-FFF2-40B4-BE49-F238E27FC236}">
                <a16:creationId xmlns:a16="http://schemas.microsoft.com/office/drawing/2014/main" id="{39067E3C-74B4-DC44-A4EF-E567D278FB1D}"/>
              </a:ext>
            </a:extLst>
          </p:cNvPr>
          <p:cNvSpPr>
            <a:spLocks noGrp="1"/>
          </p:cNvSpPr>
          <p:nvPr>
            <p:ph type="dt" sz="half" idx="10"/>
          </p:nvPr>
        </p:nvSpPr>
        <p:spPr>
          <a:xfrm>
            <a:off x="838091" y="6534136"/>
            <a:ext cx="2742843" cy="365210"/>
          </a:xfrm>
          <a:prstGeom prst="rect">
            <a:avLst/>
          </a:prstGeom>
        </p:spPr>
        <p:txBody>
          <a:bodyPr lIns="108850" tIns="54425" rIns="108850" bIns="54425"/>
          <a:lstStyle>
            <a:lvl1pP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BA72F058-8051-394F-A3A9-B3DB6A244244}" type="datetime1">
              <a:rPr lang="de-DE" smtClean="0">
                <a:solidFill>
                  <a:prstClr val="white"/>
                </a:solidFill>
                <a:ea typeface="+mn-ea"/>
              </a:rPr>
              <a:pPr defTabSz="1088502" fontAlgn="auto">
                <a:spcBef>
                  <a:spcPts val="0"/>
                </a:spcBef>
                <a:spcAft>
                  <a:spcPts val="0"/>
                </a:spcAft>
              </a:pPr>
              <a:t>19.05.2026</a:t>
            </a:fld>
            <a:endParaRPr lang="de-DE" dirty="0">
              <a:solidFill>
                <a:prstClr val="white"/>
              </a:solidFill>
              <a:ea typeface="+mn-ea"/>
            </a:endParaRPr>
          </a:p>
        </p:txBody>
      </p:sp>
      <p:sp>
        <p:nvSpPr>
          <p:cNvPr id="15" name="Fußzeilenplatzhalter 4">
            <a:extLst>
              <a:ext uri="{FF2B5EF4-FFF2-40B4-BE49-F238E27FC236}">
                <a16:creationId xmlns:a16="http://schemas.microsoft.com/office/drawing/2014/main" id="{CD391545-401E-7D49-86A1-3CE804A80D29}"/>
              </a:ext>
            </a:extLst>
          </p:cNvPr>
          <p:cNvSpPr>
            <a:spLocks noGrp="1"/>
          </p:cNvSpPr>
          <p:nvPr>
            <p:ph type="ftr" sz="quarter" idx="11"/>
          </p:nvPr>
        </p:nvSpPr>
        <p:spPr>
          <a:xfrm>
            <a:off x="4038075" y="6534136"/>
            <a:ext cx="4114264" cy="365210"/>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r>
              <a:rPr lang="de-DE" dirty="0" smtClean="0">
                <a:solidFill>
                  <a:prstClr val="white"/>
                </a:solidFill>
              </a:rPr>
              <a:t>Dr. M. Nuscheler</a:t>
            </a:r>
            <a:endParaRPr lang="de-DE" dirty="0">
              <a:solidFill>
                <a:prstClr val="white"/>
              </a:solidFill>
            </a:endParaRPr>
          </a:p>
        </p:txBody>
      </p:sp>
      <p:sp>
        <p:nvSpPr>
          <p:cNvPr id="16" name="Foliennummernplatzhalter 5">
            <a:extLst>
              <a:ext uri="{FF2B5EF4-FFF2-40B4-BE49-F238E27FC236}">
                <a16:creationId xmlns:a16="http://schemas.microsoft.com/office/drawing/2014/main" id="{83E89D37-701E-DB47-8A4F-E00FBB86B5FC}"/>
              </a:ext>
            </a:extLst>
          </p:cNvPr>
          <p:cNvSpPr>
            <a:spLocks noGrp="1"/>
          </p:cNvSpPr>
          <p:nvPr>
            <p:ph type="sldNum" sz="quarter" idx="12"/>
          </p:nvPr>
        </p:nvSpPr>
        <p:spPr>
          <a:xfrm>
            <a:off x="8609479" y="6534136"/>
            <a:ext cx="2742843" cy="365210"/>
          </a:xfrm>
          <a:prstGeom prst="rect">
            <a:avLst/>
          </a:prstGeom>
        </p:spPr>
        <p:txBody>
          <a:bodyPr lIns="108850" tIns="54425" rIns="108850" bIns="54425"/>
          <a:lstStyle>
            <a:lvl1pPr algn="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DE67AA47-9D6A-D24E-9A13-77264FAA232A}" type="slidenum">
              <a:rPr lang="de-DE" smtClean="0">
                <a:solidFill>
                  <a:prstClr val="white"/>
                </a:solidFill>
                <a:ea typeface="+mn-ea"/>
              </a:rPr>
              <a:pPr defTabSz="1088502" fontAlgn="auto">
                <a:spcBef>
                  <a:spcPts val="0"/>
                </a:spcBef>
                <a:spcAft>
                  <a:spcPts val="0"/>
                </a:spcAft>
              </a:pPr>
              <a:t>‹Nr.›</a:t>
            </a:fld>
            <a:endParaRPr lang="de-DE" dirty="0">
              <a:solidFill>
                <a:prstClr val="white"/>
              </a:solidFill>
              <a:ea typeface="+mn-ea"/>
            </a:endParaRPr>
          </a:p>
        </p:txBody>
      </p:sp>
    </p:spTree>
    <p:extLst>
      <p:ext uri="{BB962C8B-B14F-4D97-AF65-F5344CB8AC3E}">
        <p14:creationId xmlns:p14="http://schemas.microsoft.com/office/powerpoint/2010/main" val="20689932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umsplatzhalter 3">
            <a:extLst>
              <a:ext uri="{FF2B5EF4-FFF2-40B4-BE49-F238E27FC236}">
                <a16:creationId xmlns:a16="http://schemas.microsoft.com/office/drawing/2014/main" id="{295C6F4B-4400-EE46-96BB-B46A9F7D56E6}"/>
              </a:ext>
            </a:extLst>
          </p:cNvPr>
          <p:cNvSpPr>
            <a:spLocks noGrp="1"/>
          </p:cNvSpPr>
          <p:nvPr>
            <p:ph type="dt" sz="half" idx="10"/>
          </p:nvPr>
        </p:nvSpPr>
        <p:spPr>
          <a:xfrm>
            <a:off x="838091" y="6534136"/>
            <a:ext cx="2742843" cy="365210"/>
          </a:xfrm>
          <a:prstGeom prst="rect">
            <a:avLst/>
          </a:prstGeom>
        </p:spPr>
        <p:txBody>
          <a:bodyPr lIns="108850" tIns="54425" rIns="108850" bIns="54425"/>
          <a:lstStyle>
            <a:lvl1pP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BA72F058-8051-394F-A3A9-B3DB6A244244}" type="datetime1">
              <a:rPr lang="de-DE" smtClean="0">
                <a:solidFill>
                  <a:prstClr val="white"/>
                </a:solidFill>
                <a:ea typeface="+mn-ea"/>
              </a:rPr>
              <a:pPr defTabSz="1088502" fontAlgn="auto">
                <a:spcBef>
                  <a:spcPts val="0"/>
                </a:spcBef>
                <a:spcAft>
                  <a:spcPts val="0"/>
                </a:spcAft>
              </a:pPr>
              <a:t>19.05.2026</a:t>
            </a:fld>
            <a:endParaRPr lang="de-DE" dirty="0">
              <a:solidFill>
                <a:prstClr val="white"/>
              </a:solidFill>
              <a:ea typeface="+mn-ea"/>
            </a:endParaRPr>
          </a:p>
        </p:txBody>
      </p:sp>
      <p:sp>
        <p:nvSpPr>
          <p:cNvPr id="10" name="Fußzeilenplatzhalter 4">
            <a:extLst>
              <a:ext uri="{FF2B5EF4-FFF2-40B4-BE49-F238E27FC236}">
                <a16:creationId xmlns:a16="http://schemas.microsoft.com/office/drawing/2014/main" id="{2094210C-B645-7D4B-A242-5E55C37CC163}"/>
              </a:ext>
            </a:extLst>
          </p:cNvPr>
          <p:cNvSpPr>
            <a:spLocks noGrp="1"/>
          </p:cNvSpPr>
          <p:nvPr>
            <p:ph type="ftr" sz="quarter" idx="11"/>
          </p:nvPr>
        </p:nvSpPr>
        <p:spPr>
          <a:xfrm>
            <a:off x="4038075" y="6534136"/>
            <a:ext cx="4114264" cy="365210"/>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r>
              <a:rPr lang="de-DE" dirty="0" smtClean="0">
                <a:solidFill>
                  <a:prstClr val="white"/>
                </a:solidFill>
              </a:rPr>
              <a:t>Dr. M. Nuscheler</a:t>
            </a:r>
            <a:endParaRPr lang="de-DE" dirty="0">
              <a:solidFill>
                <a:prstClr val="white"/>
              </a:solidFill>
            </a:endParaRPr>
          </a:p>
        </p:txBody>
      </p:sp>
      <p:sp>
        <p:nvSpPr>
          <p:cNvPr id="11" name="Foliennummernplatzhalter 5">
            <a:extLst>
              <a:ext uri="{FF2B5EF4-FFF2-40B4-BE49-F238E27FC236}">
                <a16:creationId xmlns:a16="http://schemas.microsoft.com/office/drawing/2014/main" id="{BBC82F1B-69FA-0A4F-A32C-628020E34781}"/>
              </a:ext>
            </a:extLst>
          </p:cNvPr>
          <p:cNvSpPr>
            <a:spLocks noGrp="1"/>
          </p:cNvSpPr>
          <p:nvPr>
            <p:ph type="sldNum" sz="quarter" idx="12"/>
          </p:nvPr>
        </p:nvSpPr>
        <p:spPr>
          <a:xfrm>
            <a:off x="8609479" y="6534136"/>
            <a:ext cx="2742843" cy="365210"/>
          </a:xfrm>
          <a:prstGeom prst="rect">
            <a:avLst/>
          </a:prstGeom>
        </p:spPr>
        <p:txBody>
          <a:bodyPr lIns="108850" tIns="54425" rIns="108850" bIns="54425"/>
          <a:lstStyle>
            <a:lvl1pPr algn="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fld id="{DE67AA47-9D6A-D24E-9A13-77264FAA232A}" type="slidenum">
              <a:rPr lang="de-DE" smtClean="0">
                <a:solidFill>
                  <a:prstClr val="white"/>
                </a:solidFill>
                <a:ea typeface="+mn-ea"/>
              </a:rPr>
              <a:pPr defTabSz="1088502" fontAlgn="auto">
                <a:spcBef>
                  <a:spcPts val="0"/>
                </a:spcBef>
                <a:spcAft>
                  <a:spcPts val="0"/>
                </a:spcAft>
              </a:pPr>
              <a:t>‹Nr.›</a:t>
            </a:fld>
            <a:endParaRPr lang="de-DE" dirty="0">
              <a:solidFill>
                <a:prstClr val="white"/>
              </a:solidFill>
              <a:ea typeface="+mn-ea"/>
            </a:endParaRPr>
          </a:p>
        </p:txBody>
      </p:sp>
      <p:sp>
        <p:nvSpPr>
          <p:cNvPr id="2" name="Textfeld 1"/>
          <p:cNvSpPr txBox="1"/>
          <p:nvPr userDrawn="1"/>
        </p:nvSpPr>
        <p:spPr>
          <a:xfrm>
            <a:off x="1203413" y="1649428"/>
            <a:ext cx="6345267" cy="386912"/>
          </a:xfrm>
          <a:prstGeom prst="rect">
            <a:avLst/>
          </a:prstGeom>
          <a:noFill/>
        </p:spPr>
        <p:txBody>
          <a:bodyPr wrap="square" lIns="108850" tIns="54425" rIns="108850" bIns="54425" rtlCol="0">
            <a:spAutoFit/>
          </a:bodyPr>
          <a:lstStyle/>
          <a:p>
            <a:pPr defTabSz="1088502" fontAlgn="auto">
              <a:spcBef>
                <a:spcPts val="0"/>
              </a:spcBef>
              <a:spcAft>
                <a:spcPts val="0"/>
              </a:spcAft>
            </a:pPr>
            <a:endParaRPr lang="de-DE"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6081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2807393" y="130999"/>
            <a:ext cx="6704727" cy="57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ctr" anchorCtr="0" compatLnSpc="1">
            <a:prstTxWarp prst="textNoShape">
              <a:avLst/>
            </a:prstTxWarp>
          </a:bodyPr>
          <a:lstStyle/>
          <a:p>
            <a:pPr lvl="0"/>
            <a:r>
              <a:rPr lang="de-DE" altLang="de-DE" dirty="0" smtClean="0"/>
              <a:t>Mastertitelformat bearbeiten</a:t>
            </a:r>
          </a:p>
        </p:txBody>
      </p:sp>
      <p:sp>
        <p:nvSpPr>
          <p:cNvPr id="1027" name="Textplatzhalter 2"/>
          <p:cNvSpPr>
            <a:spLocks noGrp="1"/>
          </p:cNvSpPr>
          <p:nvPr>
            <p:ph type="body" idx="1"/>
          </p:nvPr>
        </p:nvSpPr>
        <p:spPr bwMode="auto">
          <a:xfrm>
            <a:off x="609521" y="1102972"/>
            <a:ext cx="10971372"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1" name="Textfeld 10"/>
          <p:cNvSpPr txBox="1"/>
          <p:nvPr userDrawn="1"/>
        </p:nvSpPr>
        <p:spPr>
          <a:xfrm>
            <a:off x="0" y="6413383"/>
            <a:ext cx="12190412" cy="479245"/>
          </a:xfrm>
          <a:prstGeom prst="rect">
            <a:avLst/>
          </a:prstGeom>
          <a:solidFill>
            <a:srgbClr val="0C488A"/>
          </a:solidFill>
        </p:spPr>
        <p:txBody>
          <a:bodyPr wrap="square" lIns="108850" tIns="54425" rIns="108850" bIns="54425">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defRPr/>
            </a:pPr>
            <a:r>
              <a:rPr lang="de-DE" altLang="de-DE" sz="1400" dirty="0" smtClean="0">
                <a:solidFill>
                  <a:schemeClr val="bg1"/>
                </a:solidFill>
                <a:latin typeface="Arial" panose="020B0604020202020204" pitchFamily="34" charset="0"/>
                <a:cs typeface="Arial" panose="020B0604020202020204" pitchFamily="34" charset="0"/>
              </a:rPr>
              <a:t>    Dr. M. Nuscheler   	     Autonomie auch bei Demenz - Vorsorge inclusive einer neuen Demenzverfügung         			05-2026</a:t>
            </a:r>
          </a:p>
          <a:p>
            <a:pPr eaLnBrk="1" hangingPunct="1">
              <a:defRPr/>
            </a:pPr>
            <a:endParaRPr lang="de-DE" altLang="de-DE" sz="500" dirty="0" smtClean="0">
              <a:solidFill>
                <a:schemeClr val="bg1"/>
              </a:solidFill>
              <a:latin typeface="Arial" panose="020B0604020202020204" pitchFamily="34" charset="0"/>
              <a:cs typeface="Arial" panose="020B0604020202020204" pitchFamily="34" charset="0"/>
            </a:endParaRPr>
          </a:p>
          <a:p>
            <a:pPr eaLnBrk="1" hangingPunct="1">
              <a:defRPr/>
            </a:pPr>
            <a:endParaRPr lang="de-DE" altLang="de-DE" sz="500" dirty="0" smtClean="0">
              <a:solidFill>
                <a:schemeClr val="bg1"/>
              </a:solidFill>
              <a:latin typeface="Arial" panose="020B0604020202020204" pitchFamily="34" charset="0"/>
              <a:cs typeface="Arial" panose="020B0604020202020204" pitchFamily="34" charset="0"/>
            </a:endParaRPr>
          </a:p>
        </p:txBody>
      </p:sp>
      <p:cxnSp>
        <p:nvCxnSpPr>
          <p:cNvPr id="16" name="Gerade Verbindung 15"/>
          <p:cNvCxnSpPr/>
          <p:nvPr userDrawn="1"/>
        </p:nvCxnSpPr>
        <p:spPr>
          <a:xfrm>
            <a:off x="0" y="855862"/>
            <a:ext cx="12190413" cy="1587"/>
          </a:xfrm>
          <a:prstGeom prst="line">
            <a:avLst/>
          </a:prstGeom>
          <a:ln w="28575" cap="flat" cmpd="sng" algn="ctr">
            <a:solidFill>
              <a:srgbClr val="0C488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Grafik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23597" y="74740"/>
            <a:ext cx="2232249" cy="70988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defTabSz="544251" rtl="0" eaLnBrk="0" fontAlgn="base" hangingPunct="0">
        <a:spcBef>
          <a:spcPct val="0"/>
        </a:spcBef>
        <a:spcAft>
          <a:spcPct val="0"/>
        </a:spcAft>
        <a:defRPr sz="2900" kern="1200">
          <a:solidFill>
            <a:srgbClr val="595959"/>
          </a:solidFill>
          <a:latin typeface="Arial" panose="020B0604020202020204" pitchFamily="34" charset="0"/>
          <a:ea typeface="ＭＳ Ｐゴシック" charset="-128"/>
          <a:cs typeface="Arial" panose="020B0604020202020204" pitchFamily="34" charset="0"/>
        </a:defRPr>
      </a:lvl1pPr>
      <a:lvl2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2pPr>
      <a:lvl3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3pPr>
      <a:lvl4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4pPr>
      <a:lvl5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5pPr>
      <a:lvl6pPr marL="544251"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6pPr>
      <a:lvl7pPr marL="1088502"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7pPr>
      <a:lvl8pPr marL="1632753"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8pPr>
      <a:lvl9pPr marL="2177004"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9pPr>
    </p:titleStyle>
    <p:body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de-DE"/>
      </a:defPPr>
      <a:lvl1pPr marL="0" algn="l" defTabSz="544251" rtl="0" eaLnBrk="1" latinLnBrk="0" hangingPunct="1">
        <a:defRPr sz="2100" kern="1200">
          <a:solidFill>
            <a:schemeClr val="tx1"/>
          </a:solidFill>
          <a:latin typeface="+mn-lt"/>
          <a:ea typeface="+mn-ea"/>
          <a:cs typeface="+mn-cs"/>
        </a:defRPr>
      </a:lvl1pPr>
      <a:lvl2pPr marL="544251" algn="l" defTabSz="544251" rtl="0" eaLnBrk="1" latinLnBrk="0" hangingPunct="1">
        <a:defRPr sz="2100" kern="1200">
          <a:solidFill>
            <a:schemeClr val="tx1"/>
          </a:solidFill>
          <a:latin typeface="+mn-lt"/>
          <a:ea typeface="+mn-ea"/>
          <a:cs typeface="+mn-cs"/>
        </a:defRPr>
      </a:lvl2pPr>
      <a:lvl3pPr marL="1088502" algn="l" defTabSz="544251" rtl="0" eaLnBrk="1" latinLnBrk="0" hangingPunct="1">
        <a:defRPr sz="2100" kern="1200">
          <a:solidFill>
            <a:schemeClr val="tx1"/>
          </a:solidFill>
          <a:latin typeface="+mn-lt"/>
          <a:ea typeface="+mn-ea"/>
          <a:cs typeface="+mn-cs"/>
        </a:defRPr>
      </a:lvl3pPr>
      <a:lvl4pPr marL="1632753" algn="l" defTabSz="544251" rtl="0" eaLnBrk="1" latinLnBrk="0" hangingPunct="1">
        <a:defRPr sz="2100" kern="1200">
          <a:solidFill>
            <a:schemeClr val="tx1"/>
          </a:solidFill>
          <a:latin typeface="+mn-lt"/>
          <a:ea typeface="+mn-ea"/>
          <a:cs typeface="+mn-cs"/>
        </a:defRPr>
      </a:lvl4pPr>
      <a:lvl5pPr marL="2177004" algn="l" defTabSz="544251" rtl="0" eaLnBrk="1" latinLnBrk="0" hangingPunct="1">
        <a:defRPr sz="2100" kern="1200">
          <a:solidFill>
            <a:schemeClr val="tx1"/>
          </a:solidFill>
          <a:latin typeface="+mn-lt"/>
          <a:ea typeface="+mn-ea"/>
          <a:cs typeface="+mn-cs"/>
        </a:defRPr>
      </a:lvl5pPr>
      <a:lvl6pPr marL="2721254" algn="l" defTabSz="544251" rtl="0" eaLnBrk="1" latinLnBrk="0" hangingPunct="1">
        <a:defRPr sz="2100" kern="1200">
          <a:solidFill>
            <a:schemeClr val="tx1"/>
          </a:solidFill>
          <a:latin typeface="+mn-lt"/>
          <a:ea typeface="+mn-ea"/>
          <a:cs typeface="+mn-cs"/>
        </a:defRPr>
      </a:lvl6pPr>
      <a:lvl7pPr marL="3265505" algn="l" defTabSz="544251" rtl="0" eaLnBrk="1" latinLnBrk="0" hangingPunct="1">
        <a:defRPr sz="2100" kern="1200">
          <a:solidFill>
            <a:schemeClr val="tx1"/>
          </a:solidFill>
          <a:latin typeface="+mn-lt"/>
          <a:ea typeface="+mn-ea"/>
          <a:cs typeface="+mn-cs"/>
        </a:defRPr>
      </a:lvl7pPr>
      <a:lvl8pPr marL="3809756" algn="l" defTabSz="544251" rtl="0" eaLnBrk="1" latinLnBrk="0" hangingPunct="1">
        <a:defRPr sz="2100" kern="1200">
          <a:solidFill>
            <a:schemeClr val="tx1"/>
          </a:solidFill>
          <a:latin typeface="+mn-lt"/>
          <a:ea typeface="+mn-ea"/>
          <a:cs typeface="+mn-cs"/>
        </a:defRPr>
      </a:lvl8pPr>
      <a:lvl9pPr marL="4354007" algn="l" defTabSz="54425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BC4ECD8C-E21B-3D46-96C2-77EA91353E37}"/>
              </a:ext>
            </a:extLst>
          </p:cNvPr>
          <p:cNvSpPr>
            <a:spLocks noGrp="1"/>
          </p:cNvSpPr>
          <p:nvPr>
            <p:ph type="ftr" sz="quarter" idx="3"/>
          </p:nvPr>
        </p:nvSpPr>
        <p:spPr>
          <a:xfrm>
            <a:off x="4038075" y="6534136"/>
            <a:ext cx="4114264" cy="365210"/>
          </a:xfrm>
          <a:prstGeom prst="rect">
            <a:avLst/>
          </a:prstGeom>
        </p:spPr>
        <p:txBody>
          <a:bodyPr lIns="108850" tIns="54425" rIns="108850" bIns="54425"/>
          <a:lstStyle>
            <a:lvl1pPr algn="ctr">
              <a:defRPr sz="1400">
                <a:solidFill>
                  <a:schemeClr val="bg1"/>
                </a:solidFill>
                <a:latin typeface="Arial" panose="020B0604020202020204" pitchFamily="34" charset="0"/>
                <a:cs typeface="Arial" panose="020B0604020202020204" pitchFamily="34" charset="0"/>
              </a:defRPr>
            </a:lvl1pPr>
          </a:lstStyle>
          <a:p>
            <a:pPr defTabSz="1088502" fontAlgn="auto">
              <a:spcBef>
                <a:spcPts val="0"/>
              </a:spcBef>
              <a:spcAft>
                <a:spcPts val="0"/>
              </a:spcAft>
            </a:pPr>
            <a:r>
              <a:rPr lang="de-DE" smtClean="0">
                <a:solidFill>
                  <a:prstClr val="white"/>
                </a:solidFill>
                <a:ea typeface="+mn-ea"/>
              </a:rPr>
              <a:t>Dr. M. Nuscheler</a:t>
            </a:r>
            <a:endParaRPr lang="de-DE" dirty="0">
              <a:solidFill>
                <a:prstClr val="white"/>
              </a:solidFill>
              <a:ea typeface="+mn-ea"/>
            </a:endParaRPr>
          </a:p>
        </p:txBody>
      </p:sp>
    </p:spTree>
    <p:extLst>
      <p:ext uri="{BB962C8B-B14F-4D97-AF65-F5344CB8AC3E}">
        <p14:creationId xmlns:p14="http://schemas.microsoft.com/office/powerpoint/2010/main" val="35385322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iming>
    <p:tnLst>
      <p:par>
        <p:cTn id="1" dur="indefinite" restart="never" nodeType="tmRoot"/>
      </p:par>
    </p:tnLst>
  </p:timing>
  <p:hf hdr="0" ftr="0"/>
  <p:txStyles>
    <p:titleStyle>
      <a:lvl1pPr algn="l" defTabSz="1088502" rtl="0" eaLnBrk="1" latinLnBrk="0" hangingPunct="1">
        <a:lnSpc>
          <a:spcPct val="90000"/>
        </a:lnSpc>
        <a:spcBef>
          <a:spcPct val="0"/>
        </a:spcBef>
        <a:buNone/>
        <a:defRPr sz="5200" kern="1200">
          <a:solidFill>
            <a:schemeClr val="tx1"/>
          </a:solidFill>
          <a:latin typeface="Arial" panose="020B0604020202020204" pitchFamily="34" charset="0"/>
          <a:ea typeface="+mj-ea"/>
          <a:cs typeface="Arial" panose="020B0604020202020204" pitchFamily="34" charset="0"/>
        </a:defRPr>
      </a:lvl1pPr>
    </p:titleStyle>
    <p:bodyStyle>
      <a:lvl1pPr marL="272125" indent="-272125" algn="l" defTabSz="1088502" rtl="0" eaLnBrk="1" latinLnBrk="0" hangingPunct="1">
        <a:lnSpc>
          <a:spcPct val="90000"/>
        </a:lnSpc>
        <a:spcBef>
          <a:spcPts val="1190"/>
        </a:spcBef>
        <a:buFont typeface="Arial" panose="020B0604020202020204" pitchFamily="34" charset="0"/>
        <a:buChar char="•"/>
        <a:defRPr sz="3300" kern="1200">
          <a:solidFill>
            <a:schemeClr val="tx1"/>
          </a:solidFill>
          <a:latin typeface="+mn-lt"/>
          <a:ea typeface="+mn-ea"/>
          <a:cs typeface="+mn-cs"/>
        </a:defRPr>
      </a:lvl1pPr>
      <a:lvl2pPr marL="816376" indent="-272125" algn="l" defTabSz="1088502" rtl="0" eaLnBrk="1" latinLnBrk="0" hangingPunct="1">
        <a:lnSpc>
          <a:spcPct val="90000"/>
        </a:lnSpc>
        <a:spcBef>
          <a:spcPts val="595"/>
        </a:spcBef>
        <a:buFont typeface="Arial" panose="020B0604020202020204" pitchFamily="34" charset="0"/>
        <a:buChar char="•"/>
        <a:defRPr sz="2900" kern="1200">
          <a:solidFill>
            <a:schemeClr val="tx1"/>
          </a:solidFill>
          <a:latin typeface="+mn-lt"/>
          <a:ea typeface="+mn-ea"/>
          <a:cs typeface="+mn-cs"/>
        </a:defRPr>
      </a:lvl2pPr>
      <a:lvl3pPr marL="1360627" indent="-272125" algn="l" defTabSz="1088502" rtl="0" eaLnBrk="1" latinLnBrk="0" hangingPunct="1">
        <a:lnSpc>
          <a:spcPct val="90000"/>
        </a:lnSpc>
        <a:spcBef>
          <a:spcPts val="595"/>
        </a:spcBef>
        <a:buFont typeface="Arial" panose="020B0604020202020204" pitchFamily="34" charset="0"/>
        <a:buChar char="•"/>
        <a:defRPr sz="2400" kern="1200">
          <a:solidFill>
            <a:schemeClr val="tx1"/>
          </a:solidFill>
          <a:latin typeface="+mn-lt"/>
          <a:ea typeface="+mn-ea"/>
          <a:cs typeface="+mn-cs"/>
        </a:defRPr>
      </a:lvl3pPr>
      <a:lvl4pPr marL="1904878" indent="-272125" algn="l" defTabSz="108850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4pPr>
      <a:lvl5pPr marL="2449129" indent="-272125" algn="l" defTabSz="108850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5pPr>
      <a:lvl6pPr marL="2993380" indent="-272125" algn="l" defTabSz="108850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6pPr>
      <a:lvl7pPr marL="3537631" indent="-272125" algn="l" defTabSz="108850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882" indent="-272125" algn="l" defTabSz="108850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6132" indent="-272125" algn="l" defTabSz="1088502"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de-DE"/>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4908040E-77F0-BF4F-8BBA-F2956A319064}"/>
              </a:ext>
            </a:extLst>
          </p:cNvPr>
          <p:cNvSpPr>
            <a:spLocks noGrp="1"/>
          </p:cNvSpPr>
          <p:nvPr>
            <p:ph type="subTitle" idx="13"/>
          </p:nvPr>
        </p:nvSpPr>
        <p:spPr>
          <a:xfrm>
            <a:off x="661458" y="3645818"/>
            <a:ext cx="9541623" cy="2088232"/>
          </a:xfrm>
        </p:spPr>
        <p:txBody>
          <a:bodyPr/>
          <a:lstStyle/>
          <a:p>
            <a:pPr marL="0" lvl="2" algn="l" defTabSz="544251" fontAlgn="base">
              <a:lnSpc>
                <a:spcPct val="100000"/>
              </a:lnSpc>
              <a:spcBef>
                <a:spcPct val="0"/>
              </a:spcBef>
              <a:spcAft>
                <a:spcPct val="0"/>
              </a:spcAft>
            </a:pPr>
            <a:r>
              <a:rPr lang="de-DE" altLang="de-DE" sz="2400" b="1" dirty="0" smtClean="0">
                <a:solidFill>
                  <a:schemeClr val="bg1"/>
                </a:solidFill>
                <a:latin typeface="Arial" panose="020B0604020202020204" pitchFamily="34" charset="0"/>
                <a:ea typeface="ＭＳ Ｐゴシック" pitchFamily="4" charset="-128"/>
                <a:cs typeface="Arial" panose="020B0604020202020204" pitchFamily="34" charset="0"/>
              </a:rPr>
              <a:t>Autonomie auch bei Demenz - </a:t>
            </a:r>
            <a:r>
              <a:rPr lang="de-DE" altLang="de-DE" sz="2800" b="1" dirty="0" smtClean="0">
                <a:solidFill>
                  <a:schemeClr val="bg1"/>
                </a:solidFill>
                <a:latin typeface="Arial" panose="020B0604020202020204" pitchFamily="34" charset="0"/>
                <a:ea typeface="ＭＳ Ｐゴシック" pitchFamily="4" charset="-128"/>
                <a:cs typeface="Arial" panose="020B0604020202020204" pitchFamily="34" charset="0"/>
              </a:rPr>
              <a:t> </a:t>
            </a:r>
          </a:p>
          <a:p>
            <a:pPr marL="0" lvl="2" algn="l" defTabSz="544251" fontAlgn="base">
              <a:lnSpc>
                <a:spcPct val="100000"/>
              </a:lnSpc>
              <a:spcBef>
                <a:spcPct val="0"/>
              </a:spcBef>
              <a:spcAft>
                <a:spcPct val="0"/>
              </a:spcAft>
            </a:pPr>
            <a:r>
              <a:rPr lang="de-DE" altLang="de-DE" sz="2800" b="1" dirty="0" smtClean="0">
                <a:solidFill>
                  <a:schemeClr val="bg1"/>
                </a:solidFill>
                <a:latin typeface="Arial" panose="020B0604020202020204" pitchFamily="34" charset="0"/>
                <a:ea typeface="ＭＳ Ｐゴシック" pitchFamily="4" charset="-128"/>
                <a:cs typeface="Arial" panose="020B0604020202020204" pitchFamily="34" charset="0"/>
              </a:rPr>
              <a:t>Vorsorge inclusive einer neuen Demenzverfügung</a:t>
            </a:r>
            <a:endParaRPr lang="de-DE" sz="2800" b="1" dirty="0" smtClean="0">
              <a:solidFill>
                <a:schemeClr val="bg1"/>
              </a:solidFill>
            </a:endParaRPr>
          </a:p>
          <a:p>
            <a:endParaRPr lang="de-DE" sz="900" b="0" dirty="0" smtClean="0"/>
          </a:p>
          <a:p>
            <a:r>
              <a:rPr lang="de-DE" sz="2000" b="0" dirty="0" smtClean="0"/>
              <a:t>Netzwerk Altenhilfe und seelische Gesundheit Memmingen-Unterallgäu</a:t>
            </a:r>
          </a:p>
          <a:p>
            <a:r>
              <a:rPr lang="de-DE" sz="2000" b="0" dirty="0"/>
              <a:t>Dr. </a:t>
            </a:r>
            <a:r>
              <a:rPr lang="de-DE" sz="2000" b="0" dirty="0" smtClean="0"/>
              <a:t>med. Manfred </a:t>
            </a:r>
            <a:r>
              <a:rPr lang="de-DE" sz="2000" b="0" dirty="0"/>
              <a:t>Nuscheler</a:t>
            </a:r>
          </a:p>
          <a:p>
            <a:r>
              <a:rPr lang="de-DE" sz="2000" b="0" dirty="0"/>
              <a:t>				</a:t>
            </a:r>
          </a:p>
          <a:p>
            <a:endParaRPr lang="de-DE" sz="2000" b="0" dirty="0"/>
          </a:p>
          <a:p>
            <a:endParaRPr lang="de-DE" sz="2000" b="0" dirty="0"/>
          </a:p>
        </p:txBody>
      </p:sp>
      <p:pic>
        <p:nvPicPr>
          <p:cNvPr id="5" name="Grafik 4"/>
          <p:cNvPicPr>
            <a:picLocks noChangeAspect="1"/>
          </p:cNvPicPr>
          <p:nvPr/>
        </p:nvPicPr>
        <p:blipFill>
          <a:blip r:embed="rId3"/>
          <a:stretch>
            <a:fillRect/>
          </a:stretch>
        </p:blipFill>
        <p:spPr>
          <a:xfrm>
            <a:off x="4600142" y="681760"/>
            <a:ext cx="3439280" cy="1169620"/>
          </a:xfrm>
          <a:prstGeom prst="rect">
            <a:avLst/>
          </a:prstGeom>
        </p:spPr>
      </p:pic>
      <p:pic>
        <p:nvPicPr>
          <p:cNvPr id="4" name="Grafik 3"/>
          <p:cNvPicPr>
            <a:picLocks noChangeAspect="1"/>
          </p:cNvPicPr>
          <p:nvPr/>
        </p:nvPicPr>
        <p:blipFill rotWithShape="1">
          <a:blip r:embed="rId4">
            <a:extLst>
              <a:ext uri="{28A0092B-C50C-407E-A947-70E740481C1C}">
                <a14:useLocalDpi xmlns:a14="http://schemas.microsoft.com/office/drawing/2010/main" val="0"/>
              </a:ext>
            </a:extLst>
          </a:blip>
          <a:srcRect l="4348" t="14306" r="4348" b="14167"/>
          <a:stretch/>
        </p:blipFill>
        <p:spPr>
          <a:xfrm>
            <a:off x="8687494" y="693490"/>
            <a:ext cx="3024336" cy="1080120"/>
          </a:xfrm>
          <a:prstGeom prst="rect">
            <a:avLst/>
          </a:prstGeom>
        </p:spPr>
      </p:pic>
    </p:spTree>
    <p:extLst>
      <p:ext uri="{BB962C8B-B14F-4D97-AF65-F5344CB8AC3E}">
        <p14:creationId xmlns:p14="http://schemas.microsoft.com/office/powerpoint/2010/main" val="3380031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169709" y="261442"/>
            <a:ext cx="7478393" cy="384721"/>
          </a:xfrm>
          <a:prstGeom prst="rect">
            <a:avLst/>
          </a:prstGeom>
        </p:spPr>
        <p:txBody>
          <a:bodyPr wrap="none">
            <a:spAutoFit/>
          </a:bodyPr>
          <a:lstStyle/>
          <a:p>
            <a:pPr marL="92075" indent="0" algn="ctr">
              <a:buNone/>
              <a:defRPr/>
            </a:pPr>
            <a:r>
              <a:rPr lang="de-DE" sz="1900" dirty="0"/>
              <a:t>Sankt Elisabeth Hospizverein </a:t>
            </a:r>
            <a:r>
              <a:rPr lang="de-DE" sz="1900" dirty="0" smtClean="0"/>
              <a:t>Memmingen-Unterallgäu e.V. (SEH) </a:t>
            </a:r>
            <a:endParaRPr lang="de-DE" sz="1900" dirty="0"/>
          </a:p>
        </p:txBody>
      </p:sp>
      <p:sp>
        <p:nvSpPr>
          <p:cNvPr id="4" name="Inhaltsplatzhalter 2"/>
          <p:cNvSpPr>
            <a:spLocks noGrp="1"/>
          </p:cNvSpPr>
          <p:nvPr>
            <p:ph idx="1"/>
          </p:nvPr>
        </p:nvSpPr>
        <p:spPr>
          <a:xfrm>
            <a:off x="910630" y="1341562"/>
            <a:ext cx="10206206" cy="973663"/>
          </a:xfrm>
        </p:spPr>
        <p:txBody>
          <a:bodyPr/>
          <a:lstStyle/>
          <a:p>
            <a:pPr marL="449263" indent="-357188">
              <a:buFont typeface="+mj-lt"/>
              <a:buAutoNum type="arabicPeriod"/>
              <a:defRPr/>
            </a:pPr>
            <a:r>
              <a:rPr lang="de-DE" sz="2200" dirty="0" smtClean="0">
                <a:solidFill>
                  <a:schemeClr val="tx1"/>
                </a:solidFill>
              </a:rPr>
              <a:t>Langjährige Erfahrung in der öffentlichen Beratung zur Vorsorge</a:t>
            </a:r>
          </a:p>
          <a:p>
            <a:pPr marL="449263" indent="-357188">
              <a:buFont typeface="+mj-lt"/>
              <a:buAutoNum type="arabicPeriod"/>
              <a:defRPr/>
            </a:pPr>
            <a:r>
              <a:rPr lang="de-DE" sz="2200" dirty="0" smtClean="0">
                <a:solidFill>
                  <a:schemeClr val="tx1"/>
                </a:solidFill>
              </a:rPr>
              <a:t>Seit 6 Jahren professionelles ACP-Team  </a:t>
            </a:r>
            <a:r>
              <a:rPr lang="de-DE" sz="2200" dirty="0" smtClean="0">
                <a:solidFill>
                  <a:schemeClr val="tx1"/>
                </a:solidFill>
                <a:sym typeface="Wingdings" panose="05000000000000000000" pitchFamily="2" charset="2"/>
              </a:rPr>
              <a:t> 14 Seniorenheime unter Vertrag</a:t>
            </a:r>
          </a:p>
        </p:txBody>
      </p:sp>
      <p:sp>
        <p:nvSpPr>
          <p:cNvPr id="5" name="Rechteck 4"/>
          <p:cNvSpPr/>
          <p:nvPr/>
        </p:nvSpPr>
        <p:spPr>
          <a:xfrm>
            <a:off x="1395756" y="2367276"/>
            <a:ext cx="9884026" cy="2234687"/>
          </a:xfrm>
          <a:prstGeom prst="rect">
            <a:avLst/>
          </a:prstGeom>
          <a:solidFill>
            <a:srgbClr val="FFC000">
              <a:alpha val="63000"/>
            </a:srgbClr>
          </a:solidFill>
        </p:spPr>
        <p:txBody>
          <a:bodyPr wrap="square" tIns="108000" bIns="108000">
            <a:spAutoFit/>
          </a:bodyPr>
          <a:lstStyle/>
          <a:p>
            <a:pPr algn="ctr">
              <a:lnSpc>
                <a:spcPct val="107000"/>
              </a:lnSpc>
              <a:spcAft>
                <a:spcPts val="800"/>
              </a:spcAft>
            </a:pPr>
            <a:r>
              <a:rPr lang="de-DE" sz="2200" kern="100" dirty="0" smtClean="0">
                <a:latin typeface="Arial" panose="020B0604020202020204" pitchFamily="34" charset="0"/>
                <a:ea typeface="Aptos"/>
                <a:cs typeface="Times New Roman" panose="02020603050405020304" pitchFamily="18" charset="0"/>
              </a:rPr>
              <a:t>Expertise erworben – Fragen aufgeworfen: </a:t>
            </a:r>
          </a:p>
          <a:p>
            <a:pPr marL="361950" indent="-361950">
              <a:lnSpc>
                <a:spcPct val="107000"/>
              </a:lnSpc>
              <a:spcAft>
                <a:spcPts val="800"/>
              </a:spcAft>
              <a:buFont typeface="+mj-lt"/>
              <a:buAutoNum type="arabicPeriod"/>
            </a:pPr>
            <a:r>
              <a:rPr lang="de-DE" sz="2200" b="1" kern="100" dirty="0" smtClean="0">
                <a:latin typeface="Arial" panose="020B0604020202020204" pitchFamily="34" charset="0"/>
                <a:ea typeface="Aptos"/>
                <a:cs typeface="Times New Roman" panose="02020603050405020304" pitchFamily="18" charset="0"/>
              </a:rPr>
              <a:t>Wie können wir unser gängiges System zur Vorsorge verbessern </a:t>
            </a:r>
            <a:r>
              <a:rPr lang="de-DE" sz="2200" kern="100" dirty="0" smtClean="0">
                <a:latin typeface="Arial" panose="020B0604020202020204" pitchFamily="34" charset="0"/>
                <a:ea typeface="Aptos"/>
                <a:cs typeface="Times New Roman" panose="02020603050405020304" pitchFamily="18" charset="0"/>
              </a:rPr>
              <a:t>- </a:t>
            </a:r>
            <a:r>
              <a:rPr lang="de-DE" sz="2200" b="1" kern="100" dirty="0">
                <a:latin typeface="Arial" panose="020B0604020202020204" pitchFamily="34" charset="0"/>
                <a:ea typeface="Aptos"/>
                <a:cs typeface="Times New Roman" panose="02020603050405020304" pitchFamily="18" charset="0"/>
              </a:rPr>
              <a:t>für die </a:t>
            </a:r>
            <a:r>
              <a:rPr lang="de-DE" sz="2200" b="1" kern="100" dirty="0" smtClean="0">
                <a:latin typeface="Arial" panose="020B0604020202020204" pitchFamily="34" charset="0"/>
                <a:ea typeface="Aptos"/>
                <a:cs typeface="Times New Roman" panose="02020603050405020304" pitchFamily="18" charset="0"/>
              </a:rPr>
              <a:t>Allgemeinheit,</a:t>
            </a:r>
            <a:r>
              <a:rPr lang="de-DE" sz="2200" b="1" kern="100" dirty="0" smtClean="0">
                <a:solidFill>
                  <a:srgbClr val="FF0000"/>
                </a:solidFill>
                <a:latin typeface="Arial" panose="020B0604020202020204" pitchFamily="34" charset="0"/>
                <a:ea typeface="Aptos"/>
                <a:cs typeface="Times New Roman" panose="02020603050405020304" pitchFamily="18" charset="0"/>
              </a:rPr>
              <a:t> </a:t>
            </a:r>
            <a:r>
              <a:rPr lang="de-DE" sz="2200" b="1" kern="100" dirty="0" smtClean="0">
                <a:latin typeface="Arial" panose="020B0604020202020204" pitchFamily="34" charset="0"/>
                <a:ea typeface="Aptos"/>
                <a:cs typeface="Times New Roman" panose="02020603050405020304" pitchFamily="18" charset="0"/>
              </a:rPr>
              <a:t>in gesunden Tagen und mit vertretbarem Aufwand</a:t>
            </a:r>
            <a:r>
              <a:rPr lang="de-DE" sz="2200" kern="100" dirty="0" smtClean="0">
                <a:latin typeface="Arial" panose="020B0604020202020204" pitchFamily="34" charset="0"/>
                <a:ea typeface="Aptos"/>
                <a:cs typeface="Times New Roman" panose="02020603050405020304" pitchFamily="18" charset="0"/>
              </a:rPr>
              <a:t>?</a:t>
            </a:r>
          </a:p>
          <a:p>
            <a:pPr marL="361950" indent="-361950">
              <a:lnSpc>
                <a:spcPct val="107000"/>
              </a:lnSpc>
              <a:spcAft>
                <a:spcPts val="800"/>
              </a:spcAft>
              <a:buFont typeface="+mj-lt"/>
              <a:buAutoNum type="arabicPeriod"/>
            </a:pPr>
            <a:r>
              <a:rPr lang="de-DE" sz="2200" kern="100" dirty="0" smtClean="0">
                <a:latin typeface="Arial" panose="020B0604020202020204" pitchFamily="34" charset="0"/>
                <a:ea typeface="Aptos"/>
                <a:cs typeface="Times New Roman" panose="02020603050405020304" pitchFamily="18" charset="0"/>
              </a:rPr>
              <a:t>Wie können wir die Erfahrungen und Erfolge von </a:t>
            </a:r>
            <a:r>
              <a:rPr lang="de-DE" sz="2200" b="1" kern="100" dirty="0" smtClean="0">
                <a:latin typeface="Arial" panose="020B0604020202020204" pitchFamily="34" charset="0"/>
                <a:ea typeface="Aptos"/>
                <a:cs typeface="Times New Roman" panose="02020603050405020304" pitchFamily="18" charset="0"/>
              </a:rPr>
              <a:t>ACP – </a:t>
            </a:r>
            <a:r>
              <a:rPr lang="de-DE" sz="2200" b="1" kern="100" dirty="0" err="1" smtClean="0">
                <a:latin typeface="Arial" panose="020B0604020202020204" pitchFamily="34" charset="0"/>
                <a:ea typeface="Aptos"/>
                <a:cs typeface="Times New Roman" panose="02020603050405020304" pitchFamily="18" charset="0"/>
              </a:rPr>
              <a:t>Advance</a:t>
            </a:r>
            <a:r>
              <a:rPr lang="de-DE" sz="2200" b="1" kern="100" dirty="0" smtClean="0">
                <a:latin typeface="Arial" panose="020B0604020202020204" pitchFamily="34" charset="0"/>
                <a:ea typeface="Aptos"/>
                <a:cs typeface="Times New Roman" panose="02020603050405020304" pitchFamily="18" charset="0"/>
              </a:rPr>
              <a:t> Care </a:t>
            </a:r>
            <a:r>
              <a:rPr lang="de-DE" sz="2200" b="1" kern="100" dirty="0" err="1" smtClean="0">
                <a:latin typeface="Arial" panose="020B0604020202020204" pitchFamily="34" charset="0"/>
                <a:ea typeface="Aptos"/>
                <a:cs typeface="Times New Roman" panose="02020603050405020304" pitchFamily="18" charset="0"/>
              </a:rPr>
              <a:t>Planning</a:t>
            </a:r>
            <a:r>
              <a:rPr lang="de-DE" sz="2200" b="1" kern="100" dirty="0" smtClean="0">
                <a:latin typeface="Arial" panose="020B0604020202020204" pitchFamily="34" charset="0"/>
                <a:ea typeface="Aptos"/>
                <a:cs typeface="Times New Roman" panose="02020603050405020304" pitchFamily="18" charset="0"/>
              </a:rPr>
              <a:t> </a:t>
            </a:r>
            <a:r>
              <a:rPr lang="de-DE" sz="2200" kern="100" dirty="0" smtClean="0">
                <a:latin typeface="Arial" panose="020B0604020202020204" pitchFamily="34" charset="0"/>
                <a:ea typeface="Aptos"/>
                <a:cs typeface="Times New Roman" panose="02020603050405020304" pitchFamily="18" charset="0"/>
              </a:rPr>
              <a:t>in die Breite bringen und nutzbar machen </a:t>
            </a:r>
            <a:endParaRPr lang="de-DE" sz="2200" kern="100" dirty="0">
              <a:latin typeface="Aptos"/>
              <a:ea typeface="Aptos"/>
              <a:cs typeface="Times New Roman" panose="02020603050405020304" pitchFamily="18" charset="0"/>
            </a:endParaRPr>
          </a:p>
        </p:txBody>
      </p:sp>
      <p:sp>
        <p:nvSpPr>
          <p:cNvPr id="6" name="Inhaltsplatzhalter 2"/>
          <p:cNvSpPr txBox="1">
            <a:spLocks/>
          </p:cNvSpPr>
          <p:nvPr/>
        </p:nvSpPr>
        <p:spPr bwMode="auto">
          <a:xfrm>
            <a:off x="908263" y="4728042"/>
            <a:ext cx="1050704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a:lstStyle>
          <a:p>
            <a:pPr marL="449263" indent="-357188">
              <a:buFont typeface="+mj-lt"/>
              <a:buAutoNum type="arabicPeriod" startAt="3"/>
              <a:defRPr/>
            </a:pPr>
            <a:r>
              <a:rPr lang="de-DE" sz="2200" dirty="0" smtClean="0">
                <a:solidFill>
                  <a:schemeClr val="tx1"/>
                </a:solidFill>
              </a:rPr>
              <a:t>Arbeitsgruppe</a:t>
            </a:r>
            <a:r>
              <a:rPr lang="de-DE" sz="2200" b="1" dirty="0" smtClean="0">
                <a:solidFill>
                  <a:schemeClr val="tx1"/>
                </a:solidFill>
              </a:rPr>
              <a:t> </a:t>
            </a:r>
            <a:r>
              <a:rPr lang="de-DE" sz="2200" dirty="0" smtClean="0">
                <a:solidFill>
                  <a:schemeClr val="tx1"/>
                </a:solidFill>
              </a:rPr>
              <a:t>zum Aufbau eines Beratungszentrums </a:t>
            </a:r>
            <a:r>
              <a:rPr lang="de-DE" sz="2200" b="1" dirty="0" smtClean="0">
                <a:solidFill>
                  <a:schemeClr val="tx1"/>
                </a:solidFill>
                <a:sym typeface="Wingdings" panose="05000000000000000000" pitchFamily="2" charset="2"/>
              </a:rPr>
              <a:t> </a:t>
            </a:r>
            <a:r>
              <a:rPr lang="de-DE" sz="2200" dirty="0">
                <a:solidFill>
                  <a:schemeClr val="tx1"/>
                </a:solidFill>
              </a:rPr>
              <a:t>Fachlicher Austausch mit verschiedenen Experten</a:t>
            </a:r>
          </a:p>
          <a:p>
            <a:pPr marL="449263" indent="-357188">
              <a:buFont typeface="+mj-lt"/>
              <a:buAutoNum type="arabicPeriod" startAt="3"/>
              <a:defRPr/>
            </a:pPr>
            <a:endParaRPr lang="de-DE" sz="2200" dirty="0" smtClean="0">
              <a:solidFill>
                <a:schemeClr val="tx1"/>
              </a:solidFill>
            </a:endParaRPr>
          </a:p>
        </p:txBody>
      </p:sp>
    </p:spTree>
    <p:extLst>
      <p:ext uri="{BB962C8B-B14F-4D97-AF65-F5344CB8AC3E}">
        <p14:creationId xmlns:p14="http://schemas.microsoft.com/office/powerpoint/2010/main" val="13648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34566" y="1197546"/>
            <a:ext cx="7992888" cy="2664296"/>
          </a:xfrm>
        </p:spPr>
        <p:txBody>
          <a:bodyPr/>
          <a:lstStyle/>
          <a:p>
            <a:pPr marL="0" indent="0" algn="ctr">
              <a:buNone/>
              <a:defRPr/>
            </a:pPr>
            <a:r>
              <a:rPr lang="de-DE" sz="2400" b="1" dirty="0" smtClean="0">
                <a:solidFill>
                  <a:schemeClr val="tx1"/>
                </a:solidFill>
              </a:rPr>
              <a:t>Beratungszentrum zur Vorsorge in gesunden Tagen</a:t>
            </a:r>
          </a:p>
          <a:p>
            <a:pPr marL="0" indent="0">
              <a:buNone/>
              <a:defRPr/>
            </a:pPr>
            <a:endParaRPr lang="de-DE" sz="1100" b="1" dirty="0" smtClean="0">
              <a:solidFill>
                <a:schemeClr val="tx1"/>
              </a:solidFill>
            </a:endParaRPr>
          </a:p>
          <a:p>
            <a:pPr marL="449263" indent="-357188">
              <a:buFont typeface="+mj-lt"/>
              <a:buAutoNum type="arabicPeriod"/>
              <a:defRPr/>
            </a:pPr>
            <a:r>
              <a:rPr lang="de-DE" sz="2200" dirty="0" smtClean="0">
                <a:solidFill>
                  <a:schemeClr val="tx1"/>
                </a:solidFill>
              </a:rPr>
              <a:t>Vorgeschaltete Vorträge zur Vorbereitung</a:t>
            </a:r>
          </a:p>
          <a:p>
            <a:pPr marL="449263" indent="-357188">
              <a:buFont typeface="+mj-lt"/>
              <a:buAutoNum type="arabicPeriod"/>
              <a:defRPr/>
            </a:pPr>
            <a:r>
              <a:rPr lang="de-DE" sz="2200" dirty="0" smtClean="0">
                <a:solidFill>
                  <a:schemeClr val="tx1"/>
                </a:solidFill>
              </a:rPr>
              <a:t>Individueller Beratungstermin für Verfügende </a:t>
            </a:r>
            <a:r>
              <a:rPr lang="de-DE" sz="2200" b="1" dirty="0" smtClean="0">
                <a:solidFill>
                  <a:schemeClr val="tx1"/>
                </a:solidFill>
              </a:rPr>
              <a:t>mit Bevollmächtigten</a:t>
            </a:r>
          </a:p>
          <a:p>
            <a:pPr marL="449263" indent="-357188">
              <a:buFont typeface="+mj-lt"/>
              <a:buAutoNum type="arabicPeriod"/>
              <a:defRPr/>
            </a:pPr>
            <a:r>
              <a:rPr lang="de-DE" sz="2200" dirty="0" smtClean="0">
                <a:solidFill>
                  <a:schemeClr val="tx1"/>
                </a:solidFill>
              </a:rPr>
              <a:t>Ausgebildete Berater - Zeitaufwand circa 2 Stunden </a:t>
            </a:r>
          </a:p>
          <a:p>
            <a:pPr marL="449263" indent="-357188">
              <a:buFont typeface="+mj-lt"/>
              <a:buAutoNum type="arabicPeriod"/>
              <a:defRPr/>
            </a:pPr>
            <a:r>
              <a:rPr lang="de-DE" altLang="de-DE" sz="2200" dirty="0" smtClean="0">
                <a:solidFill>
                  <a:schemeClr val="tx1"/>
                </a:solidFill>
                <a:ea typeface="ＭＳ Ｐゴシック" pitchFamily="4" charset="-128"/>
              </a:rPr>
              <a:t>Besprechung der vorbereiteten Vorsorgevollmacht</a:t>
            </a:r>
          </a:p>
        </p:txBody>
      </p:sp>
      <p:sp>
        <p:nvSpPr>
          <p:cNvPr id="2" name="Rechteck 1"/>
          <p:cNvSpPr/>
          <p:nvPr/>
        </p:nvSpPr>
        <p:spPr>
          <a:xfrm>
            <a:off x="4196328" y="261442"/>
            <a:ext cx="3147657" cy="461665"/>
          </a:xfrm>
          <a:prstGeom prst="rect">
            <a:avLst/>
          </a:prstGeom>
        </p:spPr>
        <p:txBody>
          <a:bodyPr wrap="none">
            <a:spAutoFit/>
          </a:bodyPr>
          <a:lstStyle/>
          <a:p>
            <a:pPr marL="0" indent="0" algn="ctr">
              <a:buNone/>
              <a:defRPr/>
            </a:pPr>
            <a:r>
              <a:rPr lang="de-DE" sz="2400" dirty="0" smtClean="0">
                <a:latin typeface="Arial" panose="020B0604020202020204" pitchFamily="34" charset="0"/>
                <a:cs typeface="Arial" panose="020B0604020202020204" pitchFamily="34" charset="0"/>
              </a:rPr>
              <a:t>Unser neues Angebot</a:t>
            </a:r>
            <a:endParaRPr lang="de-DE" sz="2400" dirty="0">
              <a:latin typeface="Arial" panose="020B0604020202020204" pitchFamily="34" charset="0"/>
              <a:cs typeface="Arial" panose="020B0604020202020204" pitchFamily="34" charset="0"/>
            </a:endParaRPr>
          </a:p>
        </p:txBody>
      </p:sp>
      <p:sp>
        <p:nvSpPr>
          <p:cNvPr id="4" name="Textfeld 11"/>
          <p:cNvSpPr txBox="1"/>
          <p:nvPr/>
        </p:nvSpPr>
        <p:spPr>
          <a:xfrm>
            <a:off x="8327454" y="2061642"/>
            <a:ext cx="3600400" cy="3456384"/>
          </a:xfrm>
          <a:prstGeom prst="rect">
            <a:avLst/>
          </a:prstGeom>
          <a:solidFill>
            <a:srgbClr val="92D050">
              <a:alpha val="71000"/>
            </a:srgbClr>
          </a:solidFill>
          <a:ln w="6350">
            <a:noFill/>
          </a:ln>
        </p:spPr>
        <p:txBody>
          <a:bodyPr rot="0" spcFirstLastPara="0" vert="horz" wrap="square" lIns="0" tIns="36000" rIns="0" bIns="36000" numCol="1" spcCol="0" rtlCol="0" fromWordArt="0" anchor="t" anchorCtr="0" forceAA="0" compatLnSpc="1">
            <a:prstTxWarp prst="textNoShape">
              <a:avLst/>
            </a:prstTxWarp>
            <a:noAutofit/>
          </a:bodyPr>
          <a:lstStyle/>
          <a:p>
            <a:pPr marL="88900" algn="ctr">
              <a:spcBef>
                <a:spcPts val="600"/>
              </a:spcBef>
              <a:defRPr/>
            </a:pPr>
            <a:r>
              <a:rPr lang="de-DE" altLang="de-DE" sz="2200" b="1" dirty="0" smtClean="0"/>
              <a:t>Demenzverfügung nicht ohne individuelle Beratung! </a:t>
            </a:r>
          </a:p>
          <a:p>
            <a:pPr marL="268288" indent="-180975">
              <a:spcBef>
                <a:spcPts val="600"/>
              </a:spcBef>
              <a:buFont typeface="Arial" panose="020B0604020202020204" pitchFamily="34" charset="0"/>
              <a:buChar char="•"/>
              <a:defRPr/>
            </a:pPr>
            <a:r>
              <a:rPr lang="de-DE" altLang="de-DE" sz="2200" b="1" dirty="0" smtClean="0"/>
              <a:t>Projektleitung</a:t>
            </a:r>
            <a:r>
              <a:rPr lang="de-DE" altLang="de-DE" sz="2200" dirty="0" smtClean="0"/>
              <a:t> </a:t>
            </a:r>
            <a:r>
              <a:rPr lang="de-DE" altLang="de-DE" sz="2200" dirty="0"/>
              <a:t>für das neue Beratungszentrum</a:t>
            </a:r>
          </a:p>
          <a:p>
            <a:pPr marL="268288" indent="-180975">
              <a:spcBef>
                <a:spcPts val="600"/>
              </a:spcBef>
              <a:buFont typeface="Arial" panose="020B0604020202020204" pitchFamily="34" charset="0"/>
              <a:buChar char="•"/>
              <a:defRPr/>
            </a:pPr>
            <a:r>
              <a:rPr lang="de-DE" altLang="de-DE" sz="2200" dirty="0" smtClean="0"/>
              <a:t>Beträchtlicher Aufwand für den Hospizverein</a:t>
            </a:r>
          </a:p>
          <a:p>
            <a:pPr marL="268288" indent="-180975">
              <a:spcBef>
                <a:spcPts val="600"/>
              </a:spcBef>
              <a:buFont typeface="Arial" panose="020B0604020202020204" pitchFamily="34" charset="0"/>
              <a:buChar char="•"/>
              <a:defRPr/>
            </a:pPr>
            <a:r>
              <a:rPr lang="de-DE" altLang="de-DE" sz="2200" dirty="0" smtClean="0"/>
              <a:t>Beratung nur gegen  Aufwandsentschädigung</a:t>
            </a:r>
            <a:endParaRPr lang="de-DE" sz="2200" dirty="0"/>
          </a:p>
          <a:p>
            <a:pPr>
              <a:lnSpc>
                <a:spcPct val="115000"/>
              </a:lnSpc>
              <a:spcBef>
                <a:spcPts val="600"/>
              </a:spcBef>
              <a:spcAft>
                <a:spcPts val="1000"/>
              </a:spcAft>
            </a:pPr>
            <a:r>
              <a:rPr lang="de-DE" sz="2200"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2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5" name="Geschweifte Klammer rechts 4"/>
          <p:cNvSpPr/>
          <p:nvPr/>
        </p:nvSpPr>
        <p:spPr>
          <a:xfrm>
            <a:off x="7751390" y="2000250"/>
            <a:ext cx="392485" cy="3589784"/>
          </a:xfrm>
          <a:prstGeom prst="rightBrace">
            <a:avLst>
              <a:gd name="adj1" fmla="val 8333"/>
              <a:gd name="adj2" fmla="val 49679"/>
            </a:avLst>
          </a:prstGeom>
          <a:noFill/>
          <a:ln w="38100">
            <a:solidFill>
              <a:srgbClr val="92D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solidFill>
                <a:srgbClr val="82A040"/>
              </a:solidFill>
            </a:endParaRPr>
          </a:p>
        </p:txBody>
      </p:sp>
      <p:sp>
        <p:nvSpPr>
          <p:cNvPr id="6" name="Rechteck 5"/>
          <p:cNvSpPr/>
          <p:nvPr/>
        </p:nvSpPr>
        <p:spPr>
          <a:xfrm>
            <a:off x="453939" y="3863003"/>
            <a:ext cx="7009419" cy="430887"/>
          </a:xfrm>
          <a:prstGeom prst="rect">
            <a:avLst/>
          </a:prstGeom>
          <a:solidFill>
            <a:srgbClr val="FFC000">
              <a:alpha val="64000"/>
            </a:srgbClr>
          </a:solidFill>
        </p:spPr>
        <p:txBody>
          <a:bodyPr wrap="square" lIns="0" rIns="72000">
            <a:spAutoFit/>
          </a:bodyPr>
          <a:lstStyle/>
          <a:p>
            <a:pPr marL="92075">
              <a:tabLst>
                <a:tab pos="447675" algn="l"/>
              </a:tabLst>
              <a:defRPr/>
            </a:pPr>
            <a:r>
              <a:rPr lang="de-DE" altLang="de-DE" sz="2200" b="1" dirty="0" smtClean="0"/>
              <a:t>5.	NEU</a:t>
            </a:r>
            <a:r>
              <a:rPr lang="de-DE" altLang="de-DE" sz="2200" b="1" dirty="0"/>
              <a:t>: Gemeinsames Erheben der Wertanamnese</a:t>
            </a:r>
          </a:p>
        </p:txBody>
      </p:sp>
      <p:sp>
        <p:nvSpPr>
          <p:cNvPr id="7" name="Rechteck 6"/>
          <p:cNvSpPr/>
          <p:nvPr/>
        </p:nvSpPr>
        <p:spPr>
          <a:xfrm>
            <a:off x="453939" y="4820593"/>
            <a:ext cx="7009419" cy="769441"/>
          </a:xfrm>
          <a:prstGeom prst="rect">
            <a:avLst/>
          </a:prstGeom>
          <a:solidFill>
            <a:srgbClr val="FFC000">
              <a:alpha val="64000"/>
            </a:srgbClr>
          </a:solidFill>
        </p:spPr>
        <p:txBody>
          <a:bodyPr wrap="square" lIns="0" rIns="72000">
            <a:spAutoFit/>
          </a:bodyPr>
          <a:lstStyle/>
          <a:p>
            <a:pPr marL="452438" indent="-360363">
              <a:defRPr/>
            </a:pPr>
            <a:r>
              <a:rPr lang="de-DE" sz="2000" b="1" dirty="0" smtClean="0"/>
              <a:t>7.	</a:t>
            </a:r>
            <a:r>
              <a:rPr lang="de-DE" sz="2200" b="1" dirty="0" smtClean="0"/>
              <a:t>NEU</a:t>
            </a:r>
            <a:r>
              <a:rPr lang="de-DE" sz="2200" b="1" dirty="0"/>
              <a:t>: Optionales Erstellen einer von uns </a:t>
            </a:r>
            <a:r>
              <a:rPr lang="de-DE" sz="2200" b="1" dirty="0" err="1" smtClean="0"/>
              <a:t>ent</a:t>
            </a:r>
            <a:r>
              <a:rPr lang="de-DE" sz="2200" b="1" dirty="0" smtClean="0"/>
              <a:t>-wickelten Demenzverfügung </a:t>
            </a:r>
            <a:r>
              <a:rPr lang="de-DE" sz="2200" dirty="0" smtClean="0"/>
              <a:t>(Ergänzung </a:t>
            </a:r>
            <a:r>
              <a:rPr lang="de-DE" sz="2200" dirty="0"/>
              <a:t>zur PV) </a:t>
            </a:r>
          </a:p>
        </p:txBody>
      </p:sp>
      <p:sp>
        <p:nvSpPr>
          <p:cNvPr id="8" name="Rechteck 7"/>
          <p:cNvSpPr/>
          <p:nvPr/>
        </p:nvSpPr>
        <p:spPr>
          <a:xfrm>
            <a:off x="337939" y="4329882"/>
            <a:ext cx="4852610" cy="430887"/>
          </a:xfrm>
          <a:prstGeom prst="rect">
            <a:avLst/>
          </a:prstGeom>
        </p:spPr>
        <p:txBody>
          <a:bodyPr wrap="none">
            <a:spAutoFit/>
          </a:bodyPr>
          <a:lstStyle/>
          <a:p>
            <a:pPr marL="549275" indent="-457200">
              <a:buFont typeface="+mj-lt"/>
              <a:buAutoNum type="arabicPeriod" startAt="6"/>
              <a:defRPr/>
            </a:pPr>
            <a:r>
              <a:rPr lang="de-DE" altLang="de-DE" sz="2200" dirty="0"/>
              <a:t>Erstellen der Patientenverfügung</a:t>
            </a:r>
          </a:p>
        </p:txBody>
      </p:sp>
    </p:spTree>
    <p:extLst>
      <p:ext uri="{BB962C8B-B14F-4D97-AF65-F5344CB8AC3E}">
        <p14:creationId xmlns:p14="http://schemas.microsoft.com/office/powerpoint/2010/main" val="25031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98662" y="1413570"/>
            <a:ext cx="10585176" cy="2304256"/>
          </a:xfrm>
        </p:spPr>
        <p:txBody>
          <a:bodyPr/>
          <a:lstStyle/>
          <a:p>
            <a:pPr marL="0" indent="0">
              <a:lnSpc>
                <a:spcPct val="107000"/>
              </a:lnSpc>
              <a:spcAft>
                <a:spcPts val="0"/>
              </a:spcAft>
              <a:buNone/>
            </a:pPr>
            <a:r>
              <a:rPr lang="de-DE" sz="2400" dirty="0" smtClean="0">
                <a:solidFill>
                  <a:schemeClr val="tx1"/>
                </a:solidFill>
                <a:ea typeface="Calibri" panose="020F0502020204030204" pitchFamily="34" charset="0"/>
                <a:cs typeface="Times New Roman" panose="02020603050405020304" pitchFamily="18" charset="0"/>
              </a:rPr>
              <a:t>Mit </a:t>
            </a:r>
            <a:r>
              <a:rPr lang="de-DE" sz="2400" dirty="0">
                <a:solidFill>
                  <a:schemeClr val="tx1"/>
                </a:solidFill>
                <a:ea typeface="Calibri" panose="020F0502020204030204" pitchFamily="34" charset="0"/>
                <a:cs typeface="Times New Roman" panose="02020603050405020304" pitchFamily="18" charset="0"/>
              </a:rPr>
              <a:t>diesem individuellen Vorgehen erreichen </a:t>
            </a:r>
            <a:r>
              <a:rPr lang="de-DE" sz="2400" dirty="0" smtClean="0">
                <a:solidFill>
                  <a:schemeClr val="tx1"/>
                </a:solidFill>
                <a:ea typeface="Calibri" panose="020F0502020204030204" pitchFamily="34" charset="0"/>
                <a:cs typeface="Times New Roman" panose="02020603050405020304" pitchFamily="18" charset="0"/>
              </a:rPr>
              <a:t>wir u. a.:</a:t>
            </a:r>
            <a:endParaRPr lang="de-DE" sz="2400" dirty="0">
              <a:solidFill>
                <a:schemeClr val="tx1"/>
              </a:solidFill>
              <a:ea typeface="Calibri" panose="020F0502020204030204" pitchFamily="34" charset="0"/>
              <a:cs typeface="Times New Roman" panose="02020603050405020304" pitchFamily="18" charset="0"/>
            </a:endParaRPr>
          </a:p>
          <a:p>
            <a:pPr marL="87312" indent="0">
              <a:lnSpc>
                <a:spcPct val="107000"/>
              </a:lnSpc>
              <a:spcAft>
                <a:spcPts val="300"/>
              </a:spcAft>
              <a:buSzPct val="140000"/>
              <a:buNone/>
            </a:pPr>
            <a:endParaRPr lang="de-DE" sz="700" dirty="0" smtClean="0">
              <a:solidFill>
                <a:schemeClr val="tx1"/>
              </a:solidFill>
              <a:ea typeface="Calibri" panose="020F0502020204030204" pitchFamily="34" charset="0"/>
              <a:cs typeface="Times New Roman" panose="02020603050405020304" pitchFamily="18" charset="0"/>
            </a:endParaRPr>
          </a:p>
          <a:p>
            <a:pPr marL="269875" indent="-182563">
              <a:lnSpc>
                <a:spcPct val="107000"/>
              </a:lnSpc>
              <a:spcAft>
                <a:spcPts val="300"/>
              </a:spcAft>
              <a:buSzPct val="140000"/>
              <a:buFont typeface="Wingdings" panose="05000000000000000000" pitchFamily="2" charset="2"/>
              <a:buChar char="ü"/>
            </a:pPr>
            <a:r>
              <a:rPr lang="de-DE" sz="2400" dirty="0" smtClean="0">
                <a:solidFill>
                  <a:schemeClr val="tx1"/>
                </a:solidFill>
                <a:ea typeface="Calibri" panose="020F0502020204030204" pitchFamily="34" charset="0"/>
                <a:cs typeface="Times New Roman" panose="02020603050405020304" pitchFamily="18" charset="0"/>
              </a:rPr>
              <a:t>Professionell begleitete, </a:t>
            </a:r>
            <a:r>
              <a:rPr lang="de-DE" sz="2400" b="1" dirty="0" smtClean="0">
                <a:solidFill>
                  <a:schemeClr val="tx1"/>
                </a:solidFill>
                <a:ea typeface="Calibri" panose="020F0502020204030204" pitchFamily="34" charset="0"/>
                <a:cs typeface="Times New Roman" panose="02020603050405020304" pitchFamily="18" charset="0"/>
              </a:rPr>
              <a:t>wertebasierte</a:t>
            </a:r>
            <a:r>
              <a:rPr lang="de-DE" sz="2400" dirty="0" smtClean="0">
                <a:solidFill>
                  <a:schemeClr val="tx1"/>
                </a:solidFill>
                <a:ea typeface="Calibri" panose="020F0502020204030204" pitchFamily="34" charset="0"/>
                <a:cs typeface="Times New Roman" panose="02020603050405020304" pitchFamily="18" charset="0"/>
              </a:rPr>
              <a:t> </a:t>
            </a:r>
            <a:r>
              <a:rPr lang="de-DE" sz="2400" dirty="0">
                <a:solidFill>
                  <a:schemeClr val="tx1"/>
                </a:solidFill>
                <a:ea typeface="Calibri" panose="020F0502020204030204" pitchFamily="34" charset="0"/>
                <a:cs typeface="Times New Roman" panose="02020603050405020304" pitchFamily="18" charset="0"/>
              </a:rPr>
              <a:t>Erstellung </a:t>
            </a:r>
            <a:r>
              <a:rPr lang="de-DE" sz="2400" dirty="0" smtClean="0">
                <a:solidFill>
                  <a:schemeClr val="tx1"/>
                </a:solidFill>
                <a:ea typeface="Calibri" panose="020F0502020204030204" pitchFamily="34" charset="0"/>
                <a:cs typeface="Times New Roman" panose="02020603050405020304" pitchFamily="18" charset="0"/>
              </a:rPr>
              <a:t>der Vorsorgeformulare</a:t>
            </a:r>
            <a:endParaRPr lang="de-D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69875" lvl="0" indent="-182563">
              <a:lnSpc>
                <a:spcPct val="107000"/>
              </a:lnSpc>
              <a:spcAft>
                <a:spcPts val="300"/>
              </a:spcAft>
              <a:buSzPct val="140000"/>
              <a:buFont typeface="Wingdings" panose="05000000000000000000" pitchFamily="2" charset="2"/>
              <a:buChar char="ü"/>
            </a:pPr>
            <a:r>
              <a:rPr lang="de-DE" sz="2400" dirty="0">
                <a:solidFill>
                  <a:schemeClr val="tx1"/>
                </a:solidFill>
                <a:ea typeface="Calibri" panose="020F0502020204030204" pitchFamily="34" charset="0"/>
                <a:cs typeface="Times New Roman" panose="02020603050405020304" pitchFamily="18" charset="0"/>
              </a:rPr>
              <a:t>Stärkung der </a:t>
            </a:r>
            <a:r>
              <a:rPr lang="de-DE" sz="2400" dirty="0" smtClean="0">
                <a:solidFill>
                  <a:schemeClr val="tx1"/>
                </a:solidFill>
                <a:ea typeface="Calibri" panose="020F0502020204030204" pitchFamily="34" charset="0"/>
                <a:cs typeface="Times New Roman" panose="02020603050405020304" pitchFamily="18" charset="0"/>
              </a:rPr>
              <a:t>bevollmächtigten </a:t>
            </a:r>
            <a:r>
              <a:rPr lang="de-DE" sz="2400" dirty="0">
                <a:solidFill>
                  <a:schemeClr val="tx1"/>
                </a:solidFill>
                <a:ea typeface="Calibri" panose="020F0502020204030204" pitchFamily="34" charset="0"/>
                <a:cs typeface="Times New Roman" panose="02020603050405020304" pitchFamily="18" charset="0"/>
              </a:rPr>
              <a:t>Person</a:t>
            </a:r>
            <a:endParaRPr lang="de-DE"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57188" lvl="0" indent="-269875">
              <a:lnSpc>
                <a:spcPct val="107000"/>
              </a:lnSpc>
              <a:spcAft>
                <a:spcPts val="300"/>
              </a:spcAft>
              <a:buSzPct val="140000"/>
              <a:buFont typeface="Wingdings" panose="05000000000000000000" pitchFamily="2" charset="2"/>
              <a:buChar char="ü"/>
              <a:tabLst>
                <a:tab pos="539750" algn="l"/>
              </a:tabLst>
            </a:pPr>
            <a:r>
              <a:rPr lang="de-DE" sz="2400" b="1" dirty="0">
                <a:solidFill>
                  <a:schemeClr val="tx1"/>
                </a:solidFill>
                <a:ea typeface="Calibri" panose="020F0502020204030204" pitchFamily="34" charset="0"/>
                <a:cs typeface="Times New Roman" panose="02020603050405020304" pitchFamily="18" charset="0"/>
              </a:rPr>
              <a:t>Wahrung </a:t>
            </a:r>
            <a:r>
              <a:rPr lang="de-DE" sz="2400" b="1" dirty="0" smtClean="0">
                <a:solidFill>
                  <a:schemeClr val="tx1"/>
                </a:solidFill>
                <a:ea typeface="Calibri" panose="020F0502020204030204" pitchFamily="34" charset="0"/>
                <a:cs typeface="Times New Roman" panose="02020603050405020304" pitchFamily="18" charset="0"/>
              </a:rPr>
              <a:t>der persönlichen Therapieziele, </a:t>
            </a:r>
            <a:r>
              <a:rPr lang="de-DE" sz="2400" b="1" dirty="0">
                <a:solidFill>
                  <a:schemeClr val="tx1"/>
                </a:solidFill>
                <a:ea typeface="Calibri" panose="020F0502020204030204" pitchFamily="34" charset="0"/>
                <a:cs typeface="Times New Roman" panose="02020603050405020304" pitchFamily="18" charset="0"/>
              </a:rPr>
              <a:t>auch im Falle einer </a:t>
            </a:r>
            <a:r>
              <a:rPr lang="de-DE" sz="2400" b="1" dirty="0" smtClean="0">
                <a:solidFill>
                  <a:schemeClr val="tx1"/>
                </a:solidFill>
                <a:ea typeface="Calibri" panose="020F0502020204030204" pitchFamily="34" charset="0"/>
                <a:cs typeface="Times New Roman" panose="02020603050405020304" pitchFamily="18" charset="0"/>
              </a:rPr>
              <a:t>Demenzerkrankung </a:t>
            </a:r>
            <a:r>
              <a:rPr lang="de-DE" sz="2400" dirty="0" smtClean="0">
                <a:solidFill>
                  <a:schemeClr val="tx1"/>
                </a:solidFill>
                <a:ea typeface="Calibri" panose="020F0502020204030204" pitchFamily="34" charset="0"/>
                <a:cs typeface="Times New Roman" panose="02020603050405020304" pitchFamily="18" charset="0"/>
              </a:rPr>
              <a:t>(oder ähnlicher Krankheitsbilder) </a:t>
            </a:r>
            <a:r>
              <a:rPr lang="de-DE" sz="2400" b="1" dirty="0" smtClean="0">
                <a:solidFill>
                  <a:schemeClr val="tx1"/>
                </a:solidFill>
                <a:ea typeface="Calibri" panose="020F0502020204030204" pitchFamily="34" charset="0"/>
                <a:cs typeface="Times New Roman" panose="02020603050405020304" pitchFamily="18" charset="0"/>
              </a:rPr>
              <a:t>					</a:t>
            </a:r>
            <a:endParaRPr lang="de-DE" sz="2400" dirty="0">
              <a:solidFill>
                <a:schemeClr val="tx1"/>
              </a:solidFill>
              <a:ea typeface="Calibri" panose="020F0502020204030204" pitchFamily="34" charset="0"/>
              <a:cs typeface="Times New Roman" panose="02020603050405020304" pitchFamily="18" charset="0"/>
            </a:endParaRPr>
          </a:p>
          <a:p>
            <a:pPr marL="625475" indent="-358775">
              <a:buFont typeface="+mj-lt"/>
              <a:buAutoNum type="arabicPeriod"/>
              <a:defRPr/>
            </a:pPr>
            <a:endParaRPr lang="de-DE" sz="2400" b="1" dirty="0" smtClean="0">
              <a:solidFill>
                <a:schemeClr val="tx1"/>
              </a:solidFill>
            </a:endParaRPr>
          </a:p>
        </p:txBody>
      </p:sp>
      <p:sp>
        <p:nvSpPr>
          <p:cNvPr id="2" name="Rechteck 1"/>
          <p:cNvSpPr/>
          <p:nvPr/>
        </p:nvSpPr>
        <p:spPr>
          <a:xfrm>
            <a:off x="2931634" y="303833"/>
            <a:ext cx="6174126" cy="461665"/>
          </a:xfrm>
          <a:prstGeom prst="rect">
            <a:avLst/>
          </a:prstGeom>
        </p:spPr>
        <p:txBody>
          <a:bodyPr wrap="none">
            <a:spAutoFit/>
          </a:bodyPr>
          <a:lstStyle/>
          <a:p>
            <a:pPr marL="0" indent="0" algn="ctr">
              <a:buNone/>
              <a:defRPr/>
            </a:pPr>
            <a:r>
              <a:rPr lang="de-DE" sz="2400" dirty="0" smtClean="0"/>
              <a:t>Beratungszentrum </a:t>
            </a:r>
            <a:r>
              <a:rPr lang="de-DE" sz="2400" dirty="0"/>
              <a:t>zur </a:t>
            </a:r>
            <a:r>
              <a:rPr lang="de-DE" sz="2400" dirty="0" smtClean="0"/>
              <a:t>Vorsorge - </a:t>
            </a:r>
            <a:r>
              <a:rPr lang="de-DE" sz="2400" dirty="0" smtClean="0">
                <a:latin typeface="Arial" panose="020B0604020202020204" pitchFamily="34" charset="0"/>
                <a:cs typeface="Arial" panose="020B0604020202020204" pitchFamily="34" charset="0"/>
              </a:rPr>
              <a:t>Mehrwert </a:t>
            </a:r>
            <a:endParaRPr lang="de-DE" sz="2400" dirty="0">
              <a:latin typeface="Arial" panose="020B0604020202020204" pitchFamily="34" charset="0"/>
              <a:cs typeface="Arial" panose="020B0604020202020204" pitchFamily="34" charset="0"/>
            </a:endParaRPr>
          </a:p>
        </p:txBody>
      </p:sp>
      <p:sp>
        <p:nvSpPr>
          <p:cNvPr id="4" name="Rechteck 3"/>
          <p:cNvSpPr/>
          <p:nvPr/>
        </p:nvSpPr>
        <p:spPr>
          <a:xfrm>
            <a:off x="1702718" y="4100825"/>
            <a:ext cx="9937104" cy="553357"/>
          </a:xfrm>
          <a:prstGeom prst="rect">
            <a:avLst/>
          </a:prstGeom>
          <a:solidFill>
            <a:srgbClr val="FFC000">
              <a:alpha val="62000"/>
            </a:srgbClr>
          </a:solidFill>
        </p:spPr>
        <p:txBody>
          <a:bodyPr wrap="square">
            <a:spAutoFit/>
          </a:bodyPr>
          <a:lstStyle/>
          <a:p>
            <a:pPr marL="87313" lvl="0" algn="ctr">
              <a:lnSpc>
                <a:spcPct val="107000"/>
              </a:lnSpc>
              <a:spcAft>
                <a:spcPts val="300"/>
              </a:spcAft>
              <a:buSzPct val="140000"/>
              <a:tabLst>
                <a:tab pos="539750" algn="l"/>
              </a:tabLst>
            </a:pPr>
            <a:r>
              <a:rPr lang="de-DE" sz="2800" b="1" dirty="0" smtClean="0">
                <a:ea typeface="Calibri" panose="020F0502020204030204" pitchFamily="34" charset="0"/>
                <a:cs typeface="Times New Roman" panose="02020603050405020304" pitchFamily="18" charset="0"/>
                <a:sym typeface="Wingdings" panose="05000000000000000000" pitchFamily="2" charset="2"/>
              </a:rPr>
              <a:t>`Reichweitenfreiheit´</a:t>
            </a:r>
            <a:endParaRPr lang="de-DE" sz="28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7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862170" y="260709"/>
            <a:ext cx="4393276" cy="479245"/>
          </a:xfrm>
          <a:prstGeom prst="rect">
            <a:avLst/>
          </a:prstGeom>
        </p:spPr>
        <p:txBody>
          <a:bodyPr wrap="none" lIns="108850" tIns="54425" rIns="108850" bIns="54425">
            <a:spAutoFit/>
          </a:bodyPr>
          <a:lstStyle/>
          <a:p>
            <a:r>
              <a:rPr lang="de-DE" sz="2400" dirty="0" smtClean="0">
                <a:solidFill>
                  <a:prstClr val="black"/>
                </a:solidFill>
                <a:latin typeface="Arial" panose="020B0604020202020204" pitchFamily="34" charset="0"/>
                <a:cs typeface="Arial" panose="020B0604020202020204" pitchFamily="34" charset="0"/>
              </a:rPr>
              <a:t>Persönliche </a:t>
            </a:r>
            <a:r>
              <a:rPr lang="de-DE" sz="2400" dirty="0">
                <a:solidFill>
                  <a:prstClr val="black"/>
                </a:solidFill>
                <a:latin typeface="Arial" panose="020B0604020202020204" pitchFamily="34" charset="0"/>
                <a:cs typeface="Arial" panose="020B0604020202020204" pitchFamily="34" charset="0"/>
              </a:rPr>
              <a:t>Wertvorstellungen</a:t>
            </a:r>
            <a:endParaRPr lang="de-DE" sz="2400" dirty="0"/>
          </a:p>
        </p:txBody>
      </p:sp>
      <p:sp>
        <p:nvSpPr>
          <p:cNvPr id="3" name="Rechteck 2"/>
          <p:cNvSpPr/>
          <p:nvPr/>
        </p:nvSpPr>
        <p:spPr>
          <a:xfrm>
            <a:off x="766614" y="1341562"/>
            <a:ext cx="10510494" cy="1082320"/>
          </a:xfrm>
          <a:prstGeom prst="rect">
            <a:avLst/>
          </a:prstGeom>
          <a:solidFill>
            <a:srgbClr val="FFC000">
              <a:alpha val="61000"/>
            </a:srgbClr>
          </a:solidFill>
        </p:spPr>
        <p:txBody>
          <a:bodyPr wrap="square" tIns="108000" bIns="108000">
            <a:spAutoFit/>
          </a:bodyPr>
          <a:lstStyle/>
          <a:p>
            <a:pPr algn="ctr">
              <a:lnSpc>
                <a:spcPct val="107000"/>
              </a:lnSpc>
              <a:spcAft>
                <a:spcPts val="800"/>
              </a:spcAft>
            </a:pPr>
            <a:r>
              <a:rPr lang="de-DE" sz="2400" b="1" kern="100" dirty="0" smtClean="0">
                <a:latin typeface="Arial" panose="020B0604020202020204" pitchFamily="34" charset="0"/>
                <a:ea typeface="Aptos"/>
                <a:cs typeface="Times New Roman" panose="02020603050405020304" pitchFamily="18" charset="0"/>
              </a:rPr>
              <a:t>Ergänzung </a:t>
            </a:r>
            <a:r>
              <a:rPr lang="de-DE" sz="2400" b="1" kern="100" dirty="0">
                <a:latin typeface="Arial" panose="020B0604020202020204" pitchFamily="34" charset="0"/>
                <a:ea typeface="Aptos"/>
                <a:cs typeface="Times New Roman" panose="02020603050405020304" pitchFamily="18" charset="0"/>
              </a:rPr>
              <a:t>zur </a:t>
            </a:r>
            <a:r>
              <a:rPr lang="de-DE" sz="2400" b="1" kern="100" dirty="0" smtClean="0">
                <a:latin typeface="Arial" panose="020B0604020202020204" pitchFamily="34" charset="0"/>
                <a:ea typeface="Aptos"/>
                <a:cs typeface="Times New Roman" panose="02020603050405020304" pitchFamily="18" charset="0"/>
              </a:rPr>
              <a:t>Patientenverfügung – </a:t>
            </a:r>
          </a:p>
          <a:p>
            <a:pPr algn="ctr">
              <a:lnSpc>
                <a:spcPct val="107000"/>
              </a:lnSpc>
              <a:spcAft>
                <a:spcPts val="800"/>
              </a:spcAft>
            </a:pPr>
            <a:r>
              <a:rPr lang="de-DE" sz="2400" b="1" kern="100" dirty="0" smtClean="0">
                <a:latin typeface="Arial" panose="020B0604020202020204" pitchFamily="34" charset="0"/>
                <a:ea typeface="Aptos"/>
                <a:cs typeface="Times New Roman" panose="02020603050405020304" pitchFamily="18" charset="0"/>
              </a:rPr>
              <a:t>Schlüsselfragen zum Erarbeiten der </a:t>
            </a:r>
            <a:r>
              <a:rPr lang="de-DE" sz="2400" b="1" kern="100" dirty="0">
                <a:latin typeface="Arial" panose="020B0604020202020204" pitchFamily="34" charset="0"/>
                <a:ea typeface="Aptos"/>
                <a:cs typeface="Times New Roman" panose="02020603050405020304" pitchFamily="18" charset="0"/>
              </a:rPr>
              <a:t>persönlichen </a:t>
            </a:r>
            <a:r>
              <a:rPr lang="de-DE" sz="2400" b="1" kern="100" dirty="0" smtClean="0">
                <a:latin typeface="Arial" panose="020B0604020202020204" pitchFamily="34" charset="0"/>
                <a:ea typeface="Aptos"/>
                <a:cs typeface="Times New Roman" panose="02020603050405020304" pitchFamily="18" charset="0"/>
              </a:rPr>
              <a:t>Wertvorstellungen</a:t>
            </a:r>
            <a:endParaRPr lang="de-DE" sz="2400" kern="100" dirty="0">
              <a:latin typeface="Aptos"/>
              <a:ea typeface="Aptos"/>
              <a:cs typeface="Times New Roman" panose="02020603050405020304" pitchFamily="18" charset="0"/>
            </a:endParaRPr>
          </a:p>
        </p:txBody>
      </p:sp>
      <p:sp>
        <p:nvSpPr>
          <p:cNvPr id="5" name="Rechteck 4"/>
          <p:cNvSpPr/>
          <p:nvPr/>
        </p:nvSpPr>
        <p:spPr>
          <a:xfrm>
            <a:off x="752109" y="2637706"/>
            <a:ext cx="10803874" cy="3016210"/>
          </a:xfrm>
          <a:prstGeom prst="rect">
            <a:avLst/>
          </a:prstGeom>
        </p:spPr>
        <p:txBody>
          <a:bodyPr wrap="square">
            <a:spAutoFit/>
          </a:bodyPr>
          <a:lstStyle/>
          <a:p>
            <a:pPr marL="342900" indent="-342900">
              <a:spcBef>
                <a:spcPts val="600"/>
              </a:spcBef>
              <a:spcAft>
                <a:spcPts val="600"/>
              </a:spcAft>
              <a:buFont typeface="+mj-lt"/>
              <a:buAutoNum type="arabicPeriod"/>
            </a:pPr>
            <a:r>
              <a:rPr lang="de-DE" sz="2000" kern="100" dirty="0" smtClean="0">
                <a:latin typeface="Arial" panose="020B0604020202020204" pitchFamily="34" charset="0"/>
                <a:ea typeface="Aptos"/>
                <a:cs typeface="Times New Roman" panose="02020603050405020304" pitchFamily="18" charset="0"/>
              </a:rPr>
              <a:t>Was </a:t>
            </a:r>
            <a:r>
              <a:rPr lang="de-DE" sz="2000" kern="100" dirty="0">
                <a:latin typeface="Arial" panose="020B0604020202020204" pitchFamily="34" charset="0"/>
                <a:ea typeface="Aptos"/>
                <a:cs typeface="Times New Roman" panose="02020603050405020304" pitchFamily="18" charset="0"/>
              </a:rPr>
              <a:t>bedeutet Lebensqualität für Sie? Was bedeutet für Sie lebenswertes Leben?</a:t>
            </a:r>
            <a:endParaRPr lang="de-DE" sz="2000" kern="100" dirty="0">
              <a:latin typeface="Aptos"/>
              <a:ea typeface="Aptos"/>
              <a:cs typeface="Times New Roman" panose="02020603050405020304" pitchFamily="18" charset="0"/>
            </a:endParaRPr>
          </a:p>
          <a:p>
            <a:pPr marL="342900" lvl="0" indent="-342900">
              <a:spcBef>
                <a:spcPts val="600"/>
              </a:spcBef>
              <a:spcAft>
                <a:spcPts val="600"/>
              </a:spcAft>
              <a:buFont typeface="+mj-lt"/>
              <a:buAutoNum type="arabicPeriod"/>
            </a:pPr>
            <a:r>
              <a:rPr lang="de-DE" sz="2000" kern="100" dirty="0" smtClean="0">
                <a:latin typeface="Arial" panose="020B0604020202020204" pitchFamily="34" charset="0"/>
                <a:ea typeface="Aptos"/>
                <a:cs typeface="Times New Roman" panose="02020603050405020304" pitchFamily="18" charset="0"/>
              </a:rPr>
              <a:t>Wenn </a:t>
            </a:r>
            <a:r>
              <a:rPr lang="de-DE" sz="2000" kern="100" dirty="0">
                <a:latin typeface="Arial" panose="020B0604020202020204" pitchFamily="34" charset="0"/>
                <a:ea typeface="Aptos"/>
                <a:cs typeface="Times New Roman" panose="02020603050405020304" pitchFamily="18" charset="0"/>
              </a:rPr>
              <a:t>Sie an das Sterben denken – was kommt Ihnen dann in den </a:t>
            </a:r>
            <a:r>
              <a:rPr lang="de-DE" sz="2000" kern="100" dirty="0" smtClean="0">
                <a:latin typeface="Arial" panose="020B0604020202020204" pitchFamily="34" charset="0"/>
                <a:ea typeface="Aptos"/>
                <a:cs typeface="Times New Roman" panose="02020603050405020304" pitchFamily="18" charset="0"/>
              </a:rPr>
              <a:t>Sinn?</a:t>
            </a:r>
          </a:p>
          <a:p>
            <a:pPr marL="342900" indent="-342900">
              <a:spcBef>
                <a:spcPts val="600"/>
              </a:spcBef>
              <a:spcAft>
                <a:spcPts val="600"/>
              </a:spcAft>
              <a:buFont typeface="+mj-lt"/>
              <a:buAutoNum type="arabicPeriod"/>
            </a:pPr>
            <a:r>
              <a:rPr lang="de-DE" sz="2000" dirty="0">
                <a:latin typeface="Arial" panose="020B0604020202020204" pitchFamily="34" charset="0"/>
                <a:ea typeface="Aptos"/>
              </a:rPr>
              <a:t>Welche Belastungen, dauerhaften gesundheitlichen Einschränkungen und Risiken wären Sie bereit, nach einer medizinischen Behandlung in Kauf zu nehmen? </a:t>
            </a:r>
            <a:r>
              <a:rPr lang="de-DE" sz="2000" kern="100" dirty="0">
                <a:latin typeface="Arial" panose="020B0604020202020204" pitchFamily="34" charset="0"/>
                <a:ea typeface="Aptos"/>
                <a:cs typeface="Times New Roman" panose="02020603050405020304" pitchFamily="18" charset="0"/>
              </a:rPr>
              <a:t>Was wollen Sie auf keinen Fall?</a:t>
            </a:r>
          </a:p>
          <a:p>
            <a:pPr marL="342900" lvl="0" indent="-342900">
              <a:spcBef>
                <a:spcPts val="600"/>
              </a:spcBef>
              <a:spcAft>
                <a:spcPts val="600"/>
              </a:spcAft>
              <a:buFont typeface="+mj-lt"/>
              <a:buAutoNum type="arabicPeriod"/>
            </a:pPr>
            <a:r>
              <a:rPr lang="de-DE" sz="2000" dirty="0" smtClean="0"/>
              <a:t>Ab </a:t>
            </a:r>
            <a:r>
              <a:rPr lang="de-DE" sz="2000" dirty="0"/>
              <a:t>welchem Grad der Einschränkung (körperlich, geistig, soziale Teilhabe) möchten Sie eine rein palliative Begleitung und keine lebensverlängernden Behandlungen mehr</a:t>
            </a:r>
            <a:r>
              <a:rPr lang="de-DE" sz="2000" dirty="0" smtClean="0"/>
              <a:t>?</a:t>
            </a:r>
            <a:r>
              <a:rPr lang="de-DE" sz="2000" kern="100" dirty="0">
                <a:latin typeface="Arial" panose="020B0604020202020204" pitchFamily="34" charset="0"/>
                <a:ea typeface="Aptos"/>
                <a:cs typeface="Times New Roman" panose="02020603050405020304" pitchFamily="18" charset="0"/>
              </a:rPr>
              <a:t> </a:t>
            </a:r>
            <a:r>
              <a:rPr lang="de-DE" sz="2000" dirty="0" smtClean="0"/>
              <a:t>Was würden </a:t>
            </a:r>
            <a:r>
              <a:rPr lang="de-DE" sz="2000" dirty="0"/>
              <a:t>Sie im Falle einer Demenzerkrankung wollen</a:t>
            </a:r>
            <a:r>
              <a:rPr lang="de-DE" sz="2000" dirty="0" smtClean="0"/>
              <a:t>?</a:t>
            </a:r>
            <a:endParaRPr lang="de-DE" sz="2000" dirty="0"/>
          </a:p>
        </p:txBody>
      </p:sp>
    </p:spTree>
    <p:extLst>
      <p:ext uri="{BB962C8B-B14F-4D97-AF65-F5344CB8AC3E}">
        <p14:creationId xmlns:p14="http://schemas.microsoft.com/office/powerpoint/2010/main" val="3638211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2710830" y="261442"/>
            <a:ext cx="6806314" cy="490023"/>
          </a:xfrm>
        </p:spPr>
        <p:txBody>
          <a:bodyPr/>
          <a:lstStyle/>
          <a:p>
            <a:r>
              <a:rPr lang="de-DE" altLang="de-DE" sz="2600" b="1" dirty="0" smtClean="0">
                <a:solidFill>
                  <a:schemeClr val="tx1"/>
                </a:solidFill>
                <a:ea typeface="ＭＳ Ｐゴシック" pitchFamily="4" charset="-128"/>
              </a:rPr>
              <a:t>NEU:</a:t>
            </a:r>
            <a:r>
              <a:rPr lang="de-DE" altLang="de-DE" sz="2600" dirty="0" smtClean="0">
                <a:solidFill>
                  <a:schemeClr val="tx1"/>
                </a:solidFill>
                <a:ea typeface="ＭＳ Ｐゴシック" pitchFamily="4" charset="-128"/>
              </a:rPr>
              <a:t> </a:t>
            </a:r>
            <a:r>
              <a:rPr lang="de-DE" altLang="de-DE" sz="2400" dirty="0" smtClean="0">
                <a:solidFill>
                  <a:schemeClr val="tx1"/>
                </a:solidFill>
                <a:ea typeface="ＭＳ Ｐゴシック" pitchFamily="4" charset="-128"/>
              </a:rPr>
              <a:t>Demenzverfügung</a:t>
            </a:r>
            <a:r>
              <a:rPr lang="de-DE" altLang="de-DE" sz="2600" dirty="0" smtClean="0">
                <a:solidFill>
                  <a:schemeClr val="tx1"/>
                </a:solidFill>
                <a:ea typeface="ＭＳ Ｐゴシック" pitchFamily="4" charset="-128"/>
              </a:rPr>
              <a:t> – Unser Formular</a:t>
            </a:r>
            <a:endParaRPr lang="de-DE" altLang="de-DE" sz="2600" dirty="0">
              <a:solidFill>
                <a:schemeClr val="tx1"/>
              </a:solidFill>
              <a:ea typeface="ＭＳ Ｐゴシック" pitchFamily="4" charset="-128"/>
            </a:endParaRPr>
          </a:p>
        </p:txBody>
      </p:sp>
      <p:pic>
        <p:nvPicPr>
          <p:cNvPr id="6" name="Grafik 5"/>
          <p:cNvPicPr>
            <a:picLocks noChangeAspect="1"/>
          </p:cNvPicPr>
          <p:nvPr/>
        </p:nvPicPr>
        <p:blipFill>
          <a:blip r:embed="rId2"/>
          <a:stretch>
            <a:fillRect/>
          </a:stretch>
        </p:blipFill>
        <p:spPr>
          <a:xfrm>
            <a:off x="1918742" y="981522"/>
            <a:ext cx="3600400" cy="5290488"/>
          </a:xfrm>
          <a:prstGeom prst="rect">
            <a:avLst/>
          </a:prstGeom>
          <a:ln w="28575">
            <a:solidFill>
              <a:schemeClr val="accent1"/>
            </a:solidFill>
          </a:ln>
        </p:spPr>
      </p:pic>
      <p:pic>
        <p:nvPicPr>
          <p:cNvPr id="7" name="Grafik 6"/>
          <p:cNvPicPr>
            <a:picLocks noChangeAspect="1"/>
          </p:cNvPicPr>
          <p:nvPr/>
        </p:nvPicPr>
        <p:blipFill>
          <a:blip r:embed="rId3"/>
          <a:stretch>
            <a:fillRect/>
          </a:stretch>
        </p:blipFill>
        <p:spPr>
          <a:xfrm>
            <a:off x="6568101" y="981522"/>
            <a:ext cx="3631561" cy="5290488"/>
          </a:xfrm>
          <a:prstGeom prst="rect">
            <a:avLst/>
          </a:prstGeom>
          <a:ln w="28575">
            <a:solidFill>
              <a:schemeClr val="accent1"/>
            </a:solidFill>
          </a:ln>
        </p:spPr>
      </p:pic>
    </p:spTree>
    <p:extLst>
      <p:ext uri="{BB962C8B-B14F-4D97-AF65-F5344CB8AC3E}">
        <p14:creationId xmlns:p14="http://schemas.microsoft.com/office/powerpoint/2010/main" val="2042666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2710830" y="261442"/>
            <a:ext cx="6806314" cy="490023"/>
          </a:xfrm>
        </p:spPr>
        <p:txBody>
          <a:bodyPr/>
          <a:lstStyle/>
          <a:p>
            <a:r>
              <a:rPr lang="de-DE" altLang="de-DE" sz="2400" b="1" dirty="0" smtClean="0">
                <a:solidFill>
                  <a:schemeClr val="tx1"/>
                </a:solidFill>
                <a:ea typeface="ＭＳ Ｐゴシック" pitchFamily="4" charset="-128"/>
              </a:rPr>
              <a:t>NEU:</a:t>
            </a:r>
            <a:r>
              <a:rPr lang="de-DE" altLang="de-DE" sz="2400" dirty="0" smtClean="0">
                <a:solidFill>
                  <a:schemeClr val="tx1"/>
                </a:solidFill>
                <a:ea typeface="ＭＳ Ｐゴシック" pitchFamily="4" charset="-128"/>
              </a:rPr>
              <a:t> Demenzverfügung – Unser Formular</a:t>
            </a:r>
            <a:endParaRPr lang="de-DE" altLang="de-DE" sz="2400" dirty="0">
              <a:solidFill>
                <a:schemeClr val="tx1"/>
              </a:solidFill>
              <a:ea typeface="ＭＳ Ｐゴシック" pitchFamily="4" charset="-128"/>
            </a:endParaRPr>
          </a:p>
        </p:txBody>
      </p:sp>
      <p:pic>
        <p:nvPicPr>
          <p:cNvPr id="2" name="Grafik 1"/>
          <p:cNvPicPr>
            <a:picLocks noChangeAspect="1"/>
          </p:cNvPicPr>
          <p:nvPr/>
        </p:nvPicPr>
        <p:blipFill>
          <a:blip r:embed="rId2"/>
          <a:stretch>
            <a:fillRect/>
          </a:stretch>
        </p:blipFill>
        <p:spPr>
          <a:xfrm>
            <a:off x="2060510" y="1599606"/>
            <a:ext cx="8220435" cy="4434879"/>
          </a:xfrm>
          <a:prstGeom prst="rect">
            <a:avLst/>
          </a:prstGeom>
          <a:ln w="19050">
            <a:solidFill>
              <a:schemeClr val="tx2">
                <a:lumMod val="60000"/>
                <a:lumOff val="40000"/>
              </a:schemeClr>
            </a:solidFill>
          </a:ln>
        </p:spPr>
      </p:pic>
      <p:sp>
        <p:nvSpPr>
          <p:cNvPr id="9" name="Inhaltsplatzhalter 2"/>
          <p:cNvSpPr>
            <a:spLocks noGrp="1"/>
          </p:cNvSpPr>
          <p:nvPr>
            <p:ph idx="1"/>
          </p:nvPr>
        </p:nvSpPr>
        <p:spPr>
          <a:xfrm>
            <a:off x="8687494" y="3861842"/>
            <a:ext cx="576064" cy="432048"/>
          </a:xfrm>
          <a:solidFill>
            <a:srgbClr val="FFC000">
              <a:alpha val="67000"/>
            </a:srgbClr>
          </a:solidFill>
        </p:spPr>
        <p:txBody>
          <a:bodyPr/>
          <a:lstStyle/>
          <a:p>
            <a:pPr marL="0" indent="0" algn="ctr">
              <a:buNone/>
            </a:pPr>
            <a:r>
              <a:rPr lang="de-DE" altLang="de-DE" sz="2000" b="1" dirty="0" smtClean="0">
                <a:solidFill>
                  <a:schemeClr val="tx1"/>
                </a:solidFill>
                <a:ea typeface="ＭＳ Ｐゴシック" pitchFamily="4" charset="-128"/>
              </a:rPr>
              <a:t>B1</a:t>
            </a:r>
            <a:endParaRPr lang="de-DE" altLang="de-DE" sz="2000" b="1" dirty="0">
              <a:solidFill>
                <a:schemeClr val="tx1"/>
              </a:solidFill>
              <a:ea typeface="ＭＳ Ｐゴシック" pitchFamily="4" charset="-128"/>
            </a:endParaRPr>
          </a:p>
          <a:p>
            <a:pPr algn="ctr"/>
            <a:endParaRPr lang="de-DE" altLang="de-DE" sz="2000" b="1" dirty="0">
              <a:solidFill>
                <a:schemeClr val="tx1"/>
              </a:solidFill>
              <a:ea typeface="ＭＳ Ｐゴシック" pitchFamily="4" charset="-128"/>
            </a:endParaRPr>
          </a:p>
        </p:txBody>
      </p:sp>
      <p:sp>
        <p:nvSpPr>
          <p:cNvPr id="10" name="Inhaltsplatzhalter 2"/>
          <p:cNvSpPr txBox="1">
            <a:spLocks/>
          </p:cNvSpPr>
          <p:nvPr/>
        </p:nvSpPr>
        <p:spPr bwMode="auto">
          <a:xfrm>
            <a:off x="8687494" y="4578926"/>
            <a:ext cx="576064" cy="432048"/>
          </a:xfrm>
          <a:prstGeom prst="rect">
            <a:avLst/>
          </a:prstGeom>
          <a:solidFill>
            <a:srgbClr val="FFC000">
              <a:alpha val="67000"/>
            </a:srgbClr>
          </a:solidFill>
          <a:ln>
            <a:noFill/>
          </a:ln>
          <a:extLst/>
        </p:spPr>
        <p:txBody>
          <a:bodyPr vert="horz" wrap="square" lIns="108850" tIns="54425" rIns="108850" bIns="54425" numCol="1" anchor="t" anchorCtr="0" compatLnSpc="1">
            <a:prstTxWarp prst="textNoShape">
              <a:avLst/>
            </a:prstTxWarp>
          </a:bodyPr>
          <a:lst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Font typeface="Arial" charset="0"/>
              <a:buNone/>
            </a:pPr>
            <a:r>
              <a:rPr lang="de-DE" altLang="de-DE" sz="2000" b="1" dirty="0" smtClean="0">
                <a:solidFill>
                  <a:schemeClr val="tx1"/>
                </a:solidFill>
                <a:ea typeface="ＭＳ Ｐゴシック" pitchFamily="4" charset="-128"/>
              </a:rPr>
              <a:t>B3</a:t>
            </a:r>
          </a:p>
          <a:p>
            <a:pPr algn="ctr"/>
            <a:endParaRPr lang="de-DE" altLang="de-DE" sz="2000" b="1" dirty="0">
              <a:solidFill>
                <a:schemeClr val="tx1"/>
              </a:solidFill>
              <a:ea typeface="ＭＳ Ｐゴシック" pitchFamily="4" charset="-128"/>
            </a:endParaRPr>
          </a:p>
        </p:txBody>
      </p:sp>
      <p:sp>
        <p:nvSpPr>
          <p:cNvPr id="11" name="Inhaltsplatzhalter 2"/>
          <p:cNvSpPr txBox="1">
            <a:spLocks/>
          </p:cNvSpPr>
          <p:nvPr/>
        </p:nvSpPr>
        <p:spPr bwMode="auto">
          <a:xfrm>
            <a:off x="8673852" y="5368018"/>
            <a:ext cx="576064" cy="432048"/>
          </a:xfrm>
          <a:prstGeom prst="rect">
            <a:avLst/>
          </a:prstGeom>
          <a:solidFill>
            <a:srgbClr val="FF0000">
              <a:alpha val="61000"/>
            </a:srgbClr>
          </a:solidFill>
          <a:ln>
            <a:noFill/>
          </a:ln>
          <a:extLst/>
        </p:spPr>
        <p:txBody>
          <a:bodyPr vert="horz" wrap="square" lIns="108850" tIns="54425" rIns="108850" bIns="54425" numCol="1" anchor="t" anchorCtr="0" compatLnSpc="1">
            <a:prstTxWarp prst="textNoShape">
              <a:avLst/>
            </a:prstTxWarp>
          </a:bodyPr>
          <a:lst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Font typeface="Arial" charset="0"/>
              <a:buNone/>
            </a:pPr>
            <a:r>
              <a:rPr lang="de-DE" altLang="de-DE" sz="2000" b="1" dirty="0" smtClean="0">
                <a:solidFill>
                  <a:schemeClr val="tx1"/>
                </a:solidFill>
                <a:ea typeface="ＭＳ Ｐゴシック" pitchFamily="4" charset="-128"/>
              </a:rPr>
              <a:t>C</a:t>
            </a:r>
          </a:p>
          <a:p>
            <a:pPr algn="ctr"/>
            <a:endParaRPr lang="de-DE" altLang="de-DE" sz="2000" b="1" dirty="0">
              <a:solidFill>
                <a:schemeClr val="tx1"/>
              </a:solidFill>
              <a:ea typeface="ＭＳ Ｐゴシック" pitchFamily="4" charset="-128"/>
            </a:endParaRPr>
          </a:p>
        </p:txBody>
      </p:sp>
      <p:sp>
        <p:nvSpPr>
          <p:cNvPr id="4" name="Pfeil nach rechts 3"/>
          <p:cNvSpPr/>
          <p:nvPr/>
        </p:nvSpPr>
        <p:spPr>
          <a:xfrm>
            <a:off x="10703718" y="3717826"/>
            <a:ext cx="1080120" cy="432048"/>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469592" y="1030722"/>
            <a:ext cx="3073277" cy="430887"/>
          </a:xfrm>
          <a:prstGeom prst="rect">
            <a:avLst/>
          </a:prstGeom>
        </p:spPr>
        <p:txBody>
          <a:bodyPr wrap="none">
            <a:spAutoFit/>
          </a:bodyPr>
          <a:lstStyle/>
          <a:p>
            <a:r>
              <a:rPr lang="de-DE" altLang="de-DE" sz="2200" dirty="0" smtClean="0"/>
              <a:t>1. Stadien der Demenz</a:t>
            </a:r>
            <a:endParaRPr lang="de-DE" sz="2200" dirty="0"/>
          </a:p>
        </p:txBody>
      </p:sp>
      <p:pic>
        <p:nvPicPr>
          <p:cNvPr id="12" name="Grafik 11"/>
          <p:cNvPicPr>
            <a:picLocks noChangeAspect="1"/>
          </p:cNvPicPr>
          <p:nvPr/>
        </p:nvPicPr>
        <p:blipFill>
          <a:blip r:embed="rId3"/>
          <a:stretch>
            <a:fillRect/>
          </a:stretch>
        </p:blipFill>
        <p:spPr>
          <a:xfrm>
            <a:off x="334566" y="1197546"/>
            <a:ext cx="1080120" cy="1587146"/>
          </a:xfrm>
          <a:prstGeom prst="rect">
            <a:avLst/>
          </a:prstGeom>
          <a:ln w="28575">
            <a:noFill/>
          </a:ln>
        </p:spPr>
      </p:pic>
      <p:sp>
        <p:nvSpPr>
          <p:cNvPr id="3" name="Rechteck 2"/>
          <p:cNvSpPr/>
          <p:nvPr/>
        </p:nvSpPr>
        <p:spPr>
          <a:xfrm>
            <a:off x="262558" y="1125538"/>
            <a:ext cx="1224136" cy="6480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1637737" y="3759184"/>
            <a:ext cx="287595" cy="60671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1637737" y="4509914"/>
            <a:ext cx="287595" cy="576064"/>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1637737" y="5229994"/>
            <a:ext cx="287595" cy="72008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239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 presetClass="exit" presetSubtype="0" fill="hold" grpId="2" nodeType="withEffect">
                                  <p:stCondLst>
                                    <p:cond delay="0"/>
                                  </p:stCondLst>
                                  <p:childTnLst>
                                    <p:set>
                                      <p:cBhvr>
                                        <p:cTn id="29" dur="1" fill="hold">
                                          <p:stCondLst>
                                            <p:cond delay="0"/>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bg/>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animBg="1"/>
      <p:bldP spid="11" grpId="0" animBg="1"/>
      <p:bldP spid="4" grpId="0" animBg="1"/>
      <p:bldP spid="8" grpId="0"/>
      <p:bldP spid="5" grpId="0" animBg="1"/>
      <p:bldP spid="5" grpId="1" animBg="1"/>
      <p:bldP spid="13" grpId="0" animBg="1"/>
      <p:bldP spid="13" grpId="1" animBg="1"/>
      <p:bldP spid="13" grpId="2"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2640827" y="261442"/>
            <a:ext cx="6806314" cy="490023"/>
          </a:xfrm>
        </p:spPr>
        <p:txBody>
          <a:bodyPr/>
          <a:lstStyle/>
          <a:p>
            <a:r>
              <a:rPr lang="de-DE" altLang="de-DE" sz="2400" b="1" dirty="0" smtClean="0">
                <a:solidFill>
                  <a:schemeClr val="tx1"/>
                </a:solidFill>
                <a:ea typeface="ＭＳ Ｐゴシック" pitchFamily="4" charset="-128"/>
              </a:rPr>
              <a:t>NEU:</a:t>
            </a:r>
            <a:r>
              <a:rPr lang="de-DE" altLang="de-DE" sz="2400" dirty="0" smtClean="0">
                <a:solidFill>
                  <a:schemeClr val="tx1"/>
                </a:solidFill>
                <a:ea typeface="ＭＳ Ｐゴシック" pitchFamily="4" charset="-128"/>
              </a:rPr>
              <a:t> Demenzverfügung – Unser Formular</a:t>
            </a:r>
            <a:endParaRPr lang="de-DE" altLang="de-DE" sz="2400" dirty="0">
              <a:solidFill>
                <a:schemeClr val="tx1"/>
              </a:solidFill>
              <a:ea typeface="ＭＳ Ｐゴシック" pitchFamily="4" charset="-128"/>
            </a:endParaRPr>
          </a:p>
        </p:txBody>
      </p:sp>
      <p:pic>
        <p:nvPicPr>
          <p:cNvPr id="3" name="Grafik 2"/>
          <p:cNvPicPr>
            <a:picLocks noChangeAspect="1"/>
          </p:cNvPicPr>
          <p:nvPr/>
        </p:nvPicPr>
        <p:blipFill>
          <a:blip r:embed="rId3"/>
          <a:stretch>
            <a:fillRect/>
          </a:stretch>
        </p:blipFill>
        <p:spPr>
          <a:xfrm>
            <a:off x="1753939" y="1745252"/>
            <a:ext cx="8466509" cy="3873827"/>
          </a:xfrm>
          <a:prstGeom prst="rect">
            <a:avLst/>
          </a:prstGeom>
          <a:ln w="19050">
            <a:solidFill>
              <a:schemeClr val="tx2">
                <a:lumMod val="60000"/>
                <a:lumOff val="40000"/>
              </a:schemeClr>
            </a:solidFill>
          </a:ln>
        </p:spPr>
      </p:pic>
      <p:sp>
        <p:nvSpPr>
          <p:cNvPr id="8" name="Pfeil nach rechts 7"/>
          <p:cNvSpPr/>
          <p:nvPr/>
        </p:nvSpPr>
        <p:spPr>
          <a:xfrm>
            <a:off x="10775726" y="3501802"/>
            <a:ext cx="1008112" cy="432048"/>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Inhaltsplatzhalter 2"/>
          <p:cNvSpPr>
            <a:spLocks noGrp="1"/>
          </p:cNvSpPr>
          <p:nvPr>
            <p:ph idx="1"/>
          </p:nvPr>
        </p:nvSpPr>
        <p:spPr>
          <a:xfrm>
            <a:off x="10415686" y="2853730"/>
            <a:ext cx="1368152" cy="504056"/>
          </a:xfrm>
          <a:solidFill>
            <a:srgbClr val="FFC000">
              <a:alpha val="63000"/>
            </a:srgbClr>
          </a:solidFill>
        </p:spPr>
        <p:txBody>
          <a:bodyPr/>
          <a:lstStyle/>
          <a:p>
            <a:pPr marL="0" indent="0" algn="ctr">
              <a:buNone/>
            </a:pPr>
            <a:r>
              <a:rPr lang="de-DE" altLang="de-DE" sz="2800" b="1" dirty="0" smtClean="0">
                <a:solidFill>
                  <a:schemeClr val="tx1"/>
                </a:solidFill>
                <a:ea typeface="ＭＳ Ｐゴシック" pitchFamily="4" charset="-128"/>
              </a:rPr>
              <a:t>B0-B3</a:t>
            </a:r>
            <a:endParaRPr lang="de-DE" altLang="de-DE" sz="2800" b="1" dirty="0">
              <a:solidFill>
                <a:schemeClr val="tx1"/>
              </a:solidFill>
              <a:ea typeface="ＭＳ Ｐゴシック" pitchFamily="4" charset="-128"/>
            </a:endParaRPr>
          </a:p>
          <a:p>
            <a:pPr algn="ctr"/>
            <a:endParaRPr lang="de-DE" altLang="de-DE" sz="2000" b="1" dirty="0">
              <a:solidFill>
                <a:schemeClr val="tx1"/>
              </a:solidFill>
              <a:ea typeface="ＭＳ Ｐゴシック" pitchFamily="4" charset="-128"/>
            </a:endParaRPr>
          </a:p>
        </p:txBody>
      </p:sp>
      <p:sp>
        <p:nvSpPr>
          <p:cNvPr id="6" name="Inhaltsplatzhalter 2"/>
          <p:cNvSpPr txBox="1">
            <a:spLocks/>
          </p:cNvSpPr>
          <p:nvPr/>
        </p:nvSpPr>
        <p:spPr bwMode="auto">
          <a:xfrm>
            <a:off x="10415686" y="1991118"/>
            <a:ext cx="576064" cy="502571"/>
          </a:xfrm>
          <a:prstGeom prst="rect">
            <a:avLst/>
          </a:prstGeom>
          <a:solidFill>
            <a:srgbClr val="82A040">
              <a:alpha val="64000"/>
            </a:srgbClr>
          </a:solidFill>
          <a:ln>
            <a:noFill/>
          </a:ln>
          <a:extLst/>
        </p:spPr>
        <p:txBody>
          <a:bodyPr vert="horz" wrap="square" lIns="108850" tIns="54425" rIns="108850" bIns="54425" numCol="1" anchor="t" anchorCtr="0" compatLnSpc="1">
            <a:prstTxWarp prst="textNoShape">
              <a:avLst/>
            </a:prstTxWarp>
          </a:bodyPr>
          <a:lst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Font typeface="Arial" charset="0"/>
              <a:buNone/>
            </a:pPr>
            <a:r>
              <a:rPr lang="de-DE" altLang="de-DE" sz="2800" b="1" dirty="0" smtClean="0">
                <a:solidFill>
                  <a:schemeClr val="tx1"/>
                </a:solidFill>
                <a:ea typeface="ＭＳ Ｐゴシック" pitchFamily="4" charset="-128"/>
              </a:rPr>
              <a:t>A</a:t>
            </a:r>
            <a:endParaRPr lang="de-DE" altLang="de-DE" sz="2400" b="1" dirty="0">
              <a:solidFill>
                <a:schemeClr val="tx1"/>
              </a:solidFill>
              <a:ea typeface="ＭＳ Ｐゴシック" pitchFamily="4" charset="-128"/>
            </a:endParaRPr>
          </a:p>
        </p:txBody>
      </p:sp>
      <p:sp>
        <p:nvSpPr>
          <p:cNvPr id="7" name="Inhaltsplatzhalter 2"/>
          <p:cNvSpPr txBox="1">
            <a:spLocks/>
          </p:cNvSpPr>
          <p:nvPr/>
        </p:nvSpPr>
        <p:spPr bwMode="auto">
          <a:xfrm>
            <a:off x="10402044" y="4431914"/>
            <a:ext cx="576064" cy="510048"/>
          </a:xfrm>
          <a:prstGeom prst="rect">
            <a:avLst/>
          </a:prstGeom>
          <a:solidFill>
            <a:srgbClr val="FF0000">
              <a:alpha val="62000"/>
            </a:srgbClr>
          </a:solidFill>
          <a:ln>
            <a:noFill/>
          </a:ln>
          <a:extLst/>
        </p:spPr>
        <p:txBody>
          <a:bodyPr vert="horz" wrap="square" lIns="108850" tIns="54425" rIns="108850" bIns="54425" numCol="1" anchor="t" anchorCtr="0" compatLnSpc="1">
            <a:prstTxWarp prst="textNoShape">
              <a:avLst/>
            </a:prstTxWarp>
          </a:bodyPr>
          <a:lst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buFont typeface="Arial" charset="0"/>
              <a:buNone/>
            </a:pPr>
            <a:r>
              <a:rPr lang="de-DE" altLang="de-DE" sz="2800" b="1" dirty="0" smtClean="0">
                <a:solidFill>
                  <a:schemeClr val="tx1"/>
                </a:solidFill>
                <a:ea typeface="ＭＳ Ｐゴシック" pitchFamily="4" charset="-128"/>
              </a:rPr>
              <a:t>C</a:t>
            </a:r>
          </a:p>
          <a:p>
            <a:pPr algn="ctr"/>
            <a:endParaRPr lang="de-DE" altLang="de-DE" sz="2800" b="1" dirty="0">
              <a:solidFill>
                <a:schemeClr val="tx1"/>
              </a:solidFill>
              <a:ea typeface="ＭＳ Ｐゴシック" pitchFamily="4" charset="-128"/>
            </a:endParaRPr>
          </a:p>
        </p:txBody>
      </p:sp>
      <p:sp>
        <p:nvSpPr>
          <p:cNvPr id="9" name="Rechteck 8"/>
          <p:cNvSpPr/>
          <p:nvPr/>
        </p:nvSpPr>
        <p:spPr>
          <a:xfrm>
            <a:off x="4439022" y="1197546"/>
            <a:ext cx="3978718" cy="430887"/>
          </a:xfrm>
          <a:prstGeom prst="rect">
            <a:avLst/>
          </a:prstGeom>
        </p:spPr>
        <p:txBody>
          <a:bodyPr wrap="none">
            <a:spAutoFit/>
          </a:bodyPr>
          <a:lstStyle/>
          <a:p>
            <a:r>
              <a:rPr lang="de-DE" altLang="de-DE" sz="2200" dirty="0" smtClean="0"/>
              <a:t>2. Therapieziele (analog ACP)</a:t>
            </a:r>
            <a:endParaRPr lang="de-DE" sz="2200" dirty="0"/>
          </a:p>
        </p:txBody>
      </p:sp>
      <p:pic>
        <p:nvPicPr>
          <p:cNvPr id="10" name="Grafik 9"/>
          <p:cNvPicPr>
            <a:picLocks noChangeAspect="1"/>
          </p:cNvPicPr>
          <p:nvPr/>
        </p:nvPicPr>
        <p:blipFill>
          <a:blip r:embed="rId4"/>
          <a:stretch>
            <a:fillRect/>
          </a:stretch>
        </p:blipFill>
        <p:spPr>
          <a:xfrm>
            <a:off x="334566" y="1197546"/>
            <a:ext cx="1080120" cy="1587146"/>
          </a:xfrm>
          <a:prstGeom prst="rect">
            <a:avLst/>
          </a:prstGeom>
          <a:ln w="28575">
            <a:noFill/>
          </a:ln>
        </p:spPr>
      </p:pic>
      <p:sp>
        <p:nvSpPr>
          <p:cNvPr id="11" name="Rechteck 10"/>
          <p:cNvSpPr/>
          <p:nvPr/>
        </p:nvSpPr>
        <p:spPr>
          <a:xfrm>
            <a:off x="262558" y="1745252"/>
            <a:ext cx="1224136" cy="46040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12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uiExpand="1" build="p"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2640827" y="261442"/>
            <a:ext cx="6806314" cy="490023"/>
          </a:xfrm>
        </p:spPr>
        <p:txBody>
          <a:bodyPr/>
          <a:lstStyle/>
          <a:p>
            <a:r>
              <a:rPr lang="de-DE" altLang="de-DE" sz="2400" b="1" dirty="0" smtClean="0">
                <a:solidFill>
                  <a:schemeClr val="tx1"/>
                </a:solidFill>
                <a:ea typeface="ＭＳ Ｐゴシック" pitchFamily="4" charset="-128"/>
              </a:rPr>
              <a:t>NEU:</a:t>
            </a:r>
            <a:r>
              <a:rPr lang="de-DE" altLang="de-DE" sz="2400" dirty="0" smtClean="0">
                <a:solidFill>
                  <a:schemeClr val="tx1"/>
                </a:solidFill>
                <a:ea typeface="ＭＳ Ｐゴシック" pitchFamily="4" charset="-128"/>
              </a:rPr>
              <a:t> Demenzverfügung - Unser Formular  </a:t>
            </a:r>
            <a:endParaRPr lang="de-DE" altLang="de-DE" sz="2400" dirty="0">
              <a:solidFill>
                <a:schemeClr val="tx1"/>
              </a:solidFill>
              <a:ea typeface="ＭＳ Ｐゴシック" pitchFamily="4" charset="-128"/>
            </a:endParaRPr>
          </a:p>
        </p:txBody>
      </p:sp>
      <p:pic>
        <p:nvPicPr>
          <p:cNvPr id="2" name="Grafik 1"/>
          <p:cNvPicPr>
            <a:picLocks noChangeAspect="1"/>
          </p:cNvPicPr>
          <p:nvPr/>
        </p:nvPicPr>
        <p:blipFill rotWithShape="1">
          <a:blip r:embed="rId3"/>
          <a:srcRect b="77049"/>
          <a:stretch/>
        </p:blipFill>
        <p:spPr>
          <a:xfrm>
            <a:off x="2000008" y="1629594"/>
            <a:ext cx="8290415" cy="1008112"/>
          </a:xfrm>
          <a:prstGeom prst="rect">
            <a:avLst/>
          </a:prstGeom>
          <a:ln w="19050">
            <a:solidFill>
              <a:schemeClr val="tx2">
                <a:lumMod val="60000"/>
                <a:lumOff val="40000"/>
              </a:schemeClr>
            </a:solidFill>
          </a:ln>
        </p:spPr>
      </p:pic>
      <p:sp>
        <p:nvSpPr>
          <p:cNvPr id="6" name="Pfeil nach rechts 5"/>
          <p:cNvSpPr/>
          <p:nvPr/>
        </p:nvSpPr>
        <p:spPr>
          <a:xfrm>
            <a:off x="10775726" y="5842062"/>
            <a:ext cx="936104" cy="324036"/>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Rechteck 2"/>
          <p:cNvSpPr/>
          <p:nvPr/>
        </p:nvSpPr>
        <p:spPr>
          <a:xfrm>
            <a:off x="3584942" y="1053530"/>
            <a:ext cx="4628190" cy="430887"/>
          </a:xfrm>
          <a:prstGeom prst="rect">
            <a:avLst/>
          </a:prstGeom>
        </p:spPr>
        <p:txBody>
          <a:bodyPr wrap="none">
            <a:spAutoFit/>
          </a:bodyPr>
          <a:lstStyle/>
          <a:p>
            <a:r>
              <a:rPr lang="de-DE" altLang="de-DE" sz="2200" dirty="0" smtClean="0"/>
              <a:t>3. Erklärungen und Meta-Direktiven</a:t>
            </a:r>
            <a:endParaRPr lang="de-DE" sz="2200" dirty="0"/>
          </a:p>
        </p:txBody>
      </p:sp>
      <p:pic>
        <p:nvPicPr>
          <p:cNvPr id="7" name="Grafik 6"/>
          <p:cNvPicPr>
            <a:picLocks noChangeAspect="1"/>
          </p:cNvPicPr>
          <p:nvPr/>
        </p:nvPicPr>
        <p:blipFill>
          <a:blip r:embed="rId4"/>
          <a:stretch>
            <a:fillRect/>
          </a:stretch>
        </p:blipFill>
        <p:spPr>
          <a:xfrm>
            <a:off x="334566" y="1197546"/>
            <a:ext cx="1080120" cy="1587146"/>
          </a:xfrm>
          <a:prstGeom prst="rect">
            <a:avLst/>
          </a:prstGeom>
          <a:ln w="28575">
            <a:noFill/>
          </a:ln>
        </p:spPr>
      </p:pic>
      <p:sp>
        <p:nvSpPr>
          <p:cNvPr id="8" name="Rechteck 7"/>
          <p:cNvSpPr/>
          <p:nvPr/>
        </p:nvSpPr>
        <p:spPr>
          <a:xfrm>
            <a:off x="262558" y="2205658"/>
            <a:ext cx="1224136" cy="6480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rotWithShape="1">
          <a:blip r:embed="rId5"/>
          <a:srcRect l="55434" t="7326" r="11957" b="4761"/>
          <a:stretch/>
        </p:blipFill>
        <p:spPr>
          <a:xfrm>
            <a:off x="10775726" y="1341562"/>
            <a:ext cx="864096" cy="4161010"/>
          </a:xfrm>
          <a:prstGeom prst="rect">
            <a:avLst/>
          </a:prstGeom>
          <a:ln w="28575">
            <a:solidFill>
              <a:srgbClr val="0F5AAD"/>
            </a:solidFill>
          </a:ln>
        </p:spPr>
      </p:pic>
      <p:pic>
        <p:nvPicPr>
          <p:cNvPr id="11" name="Grafik 10"/>
          <p:cNvPicPr>
            <a:picLocks noChangeAspect="1"/>
          </p:cNvPicPr>
          <p:nvPr/>
        </p:nvPicPr>
        <p:blipFill rotWithShape="1">
          <a:blip r:embed="rId3"/>
          <a:srcRect t="22951" b="59016"/>
          <a:stretch/>
        </p:blipFill>
        <p:spPr>
          <a:xfrm>
            <a:off x="1990750" y="2709714"/>
            <a:ext cx="8290415" cy="792088"/>
          </a:xfrm>
          <a:prstGeom prst="rect">
            <a:avLst/>
          </a:prstGeom>
          <a:ln w="19050">
            <a:solidFill>
              <a:schemeClr val="tx2">
                <a:lumMod val="60000"/>
                <a:lumOff val="40000"/>
              </a:schemeClr>
            </a:solidFill>
          </a:ln>
        </p:spPr>
      </p:pic>
      <p:pic>
        <p:nvPicPr>
          <p:cNvPr id="12" name="Grafik 11"/>
          <p:cNvPicPr>
            <a:picLocks noChangeAspect="1"/>
          </p:cNvPicPr>
          <p:nvPr/>
        </p:nvPicPr>
        <p:blipFill rotWithShape="1">
          <a:blip r:embed="rId3"/>
          <a:srcRect t="40983"/>
          <a:stretch/>
        </p:blipFill>
        <p:spPr>
          <a:xfrm>
            <a:off x="2000008" y="3573810"/>
            <a:ext cx="8290415" cy="2592288"/>
          </a:xfrm>
          <a:prstGeom prst="rect">
            <a:avLst/>
          </a:prstGeom>
          <a:ln w="19050">
            <a:solidFill>
              <a:schemeClr val="tx2">
                <a:lumMod val="60000"/>
                <a:lumOff val="40000"/>
              </a:schemeClr>
            </a:solidFill>
          </a:ln>
        </p:spPr>
      </p:pic>
      <p:sp>
        <p:nvSpPr>
          <p:cNvPr id="4" name="Ellipse 3"/>
          <p:cNvSpPr/>
          <p:nvPr/>
        </p:nvSpPr>
        <p:spPr>
          <a:xfrm>
            <a:off x="8183438" y="5788056"/>
            <a:ext cx="2304256" cy="52205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806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2640827" y="261296"/>
            <a:ext cx="6806314" cy="490023"/>
          </a:xfrm>
        </p:spPr>
        <p:txBody>
          <a:bodyPr/>
          <a:lstStyle/>
          <a:p>
            <a:r>
              <a:rPr lang="de-DE" altLang="de-DE" sz="2600" b="1" dirty="0" smtClean="0">
                <a:solidFill>
                  <a:schemeClr val="tx1"/>
                </a:solidFill>
                <a:ea typeface="ＭＳ Ｐゴシック" pitchFamily="4" charset="-128"/>
              </a:rPr>
              <a:t>NEU:</a:t>
            </a:r>
            <a:r>
              <a:rPr lang="de-DE" altLang="de-DE" sz="2600" dirty="0" smtClean="0">
                <a:solidFill>
                  <a:schemeClr val="tx1"/>
                </a:solidFill>
                <a:ea typeface="ＭＳ Ｐゴシック" pitchFamily="4" charset="-128"/>
              </a:rPr>
              <a:t> </a:t>
            </a:r>
            <a:r>
              <a:rPr lang="de-DE" altLang="de-DE" sz="2400" dirty="0" smtClean="0">
                <a:solidFill>
                  <a:schemeClr val="tx1"/>
                </a:solidFill>
                <a:ea typeface="ＭＳ Ｐゴシック" pitchFamily="4" charset="-128"/>
              </a:rPr>
              <a:t>Demenzverfügung</a:t>
            </a:r>
            <a:r>
              <a:rPr lang="de-DE" altLang="de-DE" sz="2600" dirty="0" smtClean="0">
                <a:solidFill>
                  <a:schemeClr val="tx1"/>
                </a:solidFill>
                <a:ea typeface="ＭＳ Ｐゴシック" pitchFamily="4" charset="-128"/>
              </a:rPr>
              <a:t> – Unser Formular </a:t>
            </a:r>
            <a:endParaRPr lang="de-DE" altLang="de-DE" sz="2600" dirty="0">
              <a:solidFill>
                <a:schemeClr val="tx1"/>
              </a:solidFill>
              <a:ea typeface="ＭＳ Ｐゴシック" pitchFamily="4" charset="-128"/>
            </a:endParaRPr>
          </a:p>
        </p:txBody>
      </p:sp>
      <p:sp>
        <p:nvSpPr>
          <p:cNvPr id="2" name="Rechteck 1"/>
          <p:cNvSpPr/>
          <p:nvPr/>
        </p:nvSpPr>
        <p:spPr>
          <a:xfrm>
            <a:off x="3502918" y="1082047"/>
            <a:ext cx="5080237" cy="430887"/>
          </a:xfrm>
          <a:prstGeom prst="rect">
            <a:avLst/>
          </a:prstGeom>
        </p:spPr>
        <p:txBody>
          <a:bodyPr wrap="none">
            <a:spAutoFit/>
          </a:bodyPr>
          <a:lstStyle/>
          <a:p>
            <a:r>
              <a:rPr lang="de-DE" altLang="de-DE" sz="2200" dirty="0" smtClean="0"/>
              <a:t>4. Wichtige Hinweise auf der Rückseite</a:t>
            </a:r>
            <a:endParaRPr lang="de-DE" sz="2200" dirty="0"/>
          </a:p>
        </p:txBody>
      </p:sp>
      <p:pic>
        <p:nvPicPr>
          <p:cNvPr id="5" name="Grafik 4"/>
          <p:cNvPicPr>
            <a:picLocks noChangeAspect="1"/>
          </p:cNvPicPr>
          <p:nvPr/>
        </p:nvPicPr>
        <p:blipFill>
          <a:blip r:embed="rId2"/>
          <a:stretch>
            <a:fillRect/>
          </a:stretch>
        </p:blipFill>
        <p:spPr>
          <a:xfrm>
            <a:off x="330910" y="1197545"/>
            <a:ext cx="1155783" cy="1683753"/>
          </a:xfrm>
          <a:prstGeom prst="rect">
            <a:avLst/>
          </a:prstGeom>
          <a:ln w="9525">
            <a:solidFill>
              <a:srgbClr val="0F5AAD"/>
            </a:solidFill>
          </a:ln>
        </p:spPr>
      </p:pic>
      <p:sp>
        <p:nvSpPr>
          <p:cNvPr id="6" name="Rechteck 5"/>
          <p:cNvSpPr/>
          <p:nvPr/>
        </p:nvSpPr>
        <p:spPr>
          <a:xfrm>
            <a:off x="262558" y="1125538"/>
            <a:ext cx="1296144" cy="57606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Grafik 2"/>
          <p:cNvPicPr>
            <a:picLocks noChangeAspect="1"/>
          </p:cNvPicPr>
          <p:nvPr/>
        </p:nvPicPr>
        <p:blipFill rotWithShape="1">
          <a:blip r:embed="rId3"/>
          <a:srcRect b="24167"/>
          <a:stretch/>
        </p:blipFill>
        <p:spPr>
          <a:xfrm>
            <a:off x="2062758" y="1629594"/>
            <a:ext cx="8803479" cy="3911314"/>
          </a:xfrm>
          <a:prstGeom prst="rect">
            <a:avLst/>
          </a:prstGeom>
          <a:ln w="19050">
            <a:solidFill>
              <a:schemeClr val="tx2">
                <a:lumMod val="60000"/>
                <a:lumOff val="40000"/>
              </a:schemeClr>
            </a:solidFill>
          </a:ln>
        </p:spPr>
      </p:pic>
      <p:sp>
        <p:nvSpPr>
          <p:cNvPr id="7" name="Rechteck 6"/>
          <p:cNvSpPr/>
          <p:nvPr/>
        </p:nvSpPr>
        <p:spPr>
          <a:xfrm>
            <a:off x="2278782" y="4653930"/>
            <a:ext cx="1800200"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2264233" y="2494020"/>
            <a:ext cx="1382701"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2278783" y="2039421"/>
            <a:ext cx="648072"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2264233" y="4199661"/>
            <a:ext cx="1526717" cy="21602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583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2640827" y="333450"/>
            <a:ext cx="6806314" cy="490023"/>
          </a:xfrm>
        </p:spPr>
        <p:txBody>
          <a:bodyPr/>
          <a:lstStyle/>
          <a:p>
            <a:r>
              <a:rPr lang="de-DE" altLang="de-DE" sz="2600" b="1" dirty="0" smtClean="0">
                <a:solidFill>
                  <a:schemeClr val="tx1"/>
                </a:solidFill>
                <a:ea typeface="ＭＳ Ｐゴシック" pitchFamily="4" charset="-128"/>
              </a:rPr>
              <a:t>NEU:</a:t>
            </a:r>
            <a:r>
              <a:rPr lang="de-DE" altLang="de-DE" sz="2600" dirty="0" smtClean="0">
                <a:solidFill>
                  <a:schemeClr val="tx1"/>
                </a:solidFill>
                <a:ea typeface="ＭＳ Ｐゴシック" pitchFamily="4" charset="-128"/>
              </a:rPr>
              <a:t> Demenzverfügung – Unser Formular </a:t>
            </a:r>
            <a:endParaRPr lang="de-DE" altLang="de-DE" sz="2600" dirty="0">
              <a:solidFill>
                <a:schemeClr val="tx1"/>
              </a:solidFill>
              <a:ea typeface="ＭＳ Ｐゴシック" pitchFamily="4" charset="-128"/>
            </a:endParaRPr>
          </a:p>
        </p:txBody>
      </p:sp>
      <p:pic>
        <p:nvPicPr>
          <p:cNvPr id="5" name="Grafik 4"/>
          <p:cNvPicPr>
            <a:picLocks noChangeAspect="1"/>
          </p:cNvPicPr>
          <p:nvPr/>
        </p:nvPicPr>
        <p:blipFill rotWithShape="1">
          <a:blip r:embed="rId2"/>
          <a:srcRect t="29944"/>
          <a:stretch/>
        </p:blipFill>
        <p:spPr>
          <a:xfrm>
            <a:off x="3382852" y="1197546"/>
            <a:ext cx="4878404" cy="4978820"/>
          </a:xfrm>
          <a:prstGeom prst="rect">
            <a:avLst/>
          </a:prstGeom>
          <a:ln w="28575">
            <a:solidFill>
              <a:schemeClr val="accent1"/>
            </a:solidFill>
          </a:ln>
        </p:spPr>
      </p:pic>
      <p:pic>
        <p:nvPicPr>
          <p:cNvPr id="6" name="Grafik 5"/>
          <p:cNvPicPr>
            <a:picLocks noChangeAspect="1"/>
          </p:cNvPicPr>
          <p:nvPr/>
        </p:nvPicPr>
        <p:blipFill>
          <a:blip r:embed="rId2"/>
          <a:stretch>
            <a:fillRect/>
          </a:stretch>
        </p:blipFill>
        <p:spPr>
          <a:xfrm>
            <a:off x="406574" y="1197546"/>
            <a:ext cx="1334573" cy="1944216"/>
          </a:xfrm>
          <a:prstGeom prst="rect">
            <a:avLst/>
          </a:prstGeom>
          <a:ln w="12700">
            <a:solidFill>
              <a:schemeClr val="accent1"/>
            </a:solidFill>
          </a:ln>
        </p:spPr>
      </p:pic>
      <p:sp>
        <p:nvSpPr>
          <p:cNvPr id="7" name="Rechteck 6"/>
          <p:cNvSpPr/>
          <p:nvPr/>
        </p:nvSpPr>
        <p:spPr>
          <a:xfrm>
            <a:off x="281772" y="1773610"/>
            <a:ext cx="1584176" cy="144016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11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Rot="1" noChangeArrowheads="1"/>
          </p:cNvSpPr>
          <p:nvPr/>
        </p:nvSpPr>
        <p:spPr bwMode="auto">
          <a:xfrm>
            <a:off x="4439022" y="117426"/>
            <a:ext cx="3302178" cy="77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p>
            <a:pPr algn="ctr"/>
            <a:r>
              <a:rPr lang="de-DE" altLang="de-DE" sz="2800" dirty="0" smtClean="0">
                <a:latin typeface="Arial" panose="020B0604020202020204" pitchFamily="34" charset="0"/>
                <a:cs typeface="Arial" panose="020B0604020202020204" pitchFamily="34" charset="0"/>
              </a:rPr>
              <a:t>Vorsorgeplanung</a:t>
            </a:r>
            <a:endParaRPr lang="de-DE" altLang="de-DE" sz="2400" dirty="0">
              <a:latin typeface="Arial" panose="020B0604020202020204" pitchFamily="34" charset="0"/>
              <a:cs typeface="Arial" panose="020B0604020202020204" pitchFamily="34" charset="0"/>
            </a:endParaRPr>
          </a:p>
        </p:txBody>
      </p:sp>
      <p:sp>
        <p:nvSpPr>
          <p:cNvPr id="11" name="Rectangle 2"/>
          <p:cNvSpPr>
            <a:spLocks noRot="1" noChangeArrowheads="1"/>
          </p:cNvSpPr>
          <p:nvPr/>
        </p:nvSpPr>
        <p:spPr bwMode="auto">
          <a:xfrm>
            <a:off x="4531398" y="1679335"/>
            <a:ext cx="7756496" cy="175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de-DE" altLang="de-DE" sz="2800" dirty="0" smtClean="0">
                <a:solidFill>
                  <a:srgbClr val="404040"/>
                </a:solidFill>
                <a:latin typeface="Arial" panose="020B0604020202020204" pitchFamily="34" charset="0"/>
                <a:cs typeface="Arial" panose="020B0604020202020204" pitchFamily="34" charset="0"/>
              </a:rPr>
              <a:t>Klare Gesetzeslage </a:t>
            </a:r>
            <a:r>
              <a:rPr lang="de-DE" altLang="de-DE" sz="2800" dirty="0">
                <a:solidFill>
                  <a:srgbClr val="404040"/>
                </a:solidFill>
                <a:latin typeface="Arial" panose="020B0604020202020204" pitchFamily="34" charset="0"/>
                <a:cs typeface="Arial" panose="020B0604020202020204" pitchFamily="34" charset="0"/>
              </a:rPr>
              <a:t>zur Patientenverfügung</a:t>
            </a:r>
          </a:p>
          <a:p>
            <a:r>
              <a:rPr lang="de-DE" altLang="de-DE" sz="3300" dirty="0">
                <a:solidFill>
                  <a:srgbClr val="404040"/>
                </a:solidFill>
                <a:latin typeface="Arial" panose="020B0604020202020204" pitchFamily="34" charset="0"/>
                <a:cs typeface="Arial" panose="020B0604020202020204" pitchFamily="34" charset="0"/>
              </a:rPr>
              <a:t/>
            </a:r>
            <a:br>
              <a:rPr lang="de-DE" altLang="de-DE" sz="3300" dirty="0">
                <a:solidFill>
                  <a:srgbClr val="404040"/>
                </a:solidFill>
                <a:latin typeface="Arial" panose="020B0604020202020204" pitchFamily="34" charset="0"/>
                <a:cs typeface="Arial" panose="020B0604020202020204" pitchFamily="34" charset="0"/>
              </a:rPr>
            </a:br>
            <a:endParaRPr lang="de-DE" altLang="de-DE" sz="3300" dirty="0">
              <a:solidFill>
                <a:srgbClr val="404040"/>
              </a:solidFill>
              <a:latin typeface="Arial" panose="020B0604020202020204" pitchFamily="34" charset="0"/>
              <a:cs typeface="Arial" panose="020B0604020202020204" pitchFamily="34" charset="0"/>
            </a:endParaRPr>
          </a:p>
        </p:txBody>
      </p:sp>
      <p:sp>
        <p:nvSpPr>
          <p:cNvPr id="12" name="Text Box 45"/>
          <p:cNvSpPr txBox="1">
            <a:spLocks noChangeArrowheads="1"/>
          </p:cNvSpPr>
          <p:nvPr/>
        </p:nvSpPr>
        <p:spPr bwMode="auto">
          <a:xfrm>
            <a:off x="4515835" y="2586121"/>
            <a:ext cx="7054578" cy="149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449" tIns="47224" rIns="94449" bIns="47224">
            <a:spAutoFit/>
          </a:bodyPr>
          <a:lstStyle>
            <a:lvl1pPr defTabSz="793750">
              <a:defRPr sz="2400">
                <a:solidFill>
                  <a:srgbClr val="595959"/>
                </a:solidFill>
                <a:latin typeface="Tahoma" pitchFamily="4" charset="0"/>
                <a:ea typeface="ＭＳ Ｐゴシック" pitchFamily="4" charset="-128"/>
                <a:cs typeface="Tahoma" pitchFamily="4" charset="0"/>
              </a:defRPr>
            </a:lvl1pPr>
            <a:lvl2pPr marL="457200" defTabSz="793750">
              <a:defRPr>
                <a:solidFill>
                  <a:srgbClr val="595959"/>
                </a:solidFill>
                <a:latin typeface="Tahoma" pitchFamily="4" charset="0"/>
                <a:ea typeface="ＭＳ Ｐゴシック" pitchFamily="4" charset="-128"/>
                <a:cs typeface="Tahoma" pitchFamily="4" charset="0"/>
              </a:defRPr>
            </a:lvl2pPr>
            <a:lvl3pPr defTabSz="793750">
              <a:defRPr sz="1600">
                <a:solidFill>
                  <a:srgbClr val="595959"/>
                </a:solidFill>
                <a:latin typeface="Tahoma" pitchFamily="4" charset="0"/>
                <a:ea typeface="ＭＳ Ｐゴシック" pitchFamily="4" charset="-128"/>
                <a:cs typeface="Tahoma" pitchFamily="4" charset="0"/>
              </a:defRPr>
            </a:lvl3pPr>
            <a:lvl4pPr defTabSz="793750">
              <a:defRPr sz="1400">
                <a:solidFill>
                  <a:srgbClr val="595959"/>
                </a:solidFill>
                <a:latin typeface="Tahoma" pitchFamily="4" charset="0"/>
                <a:ea typeface="ＭＳ Ｐゴシック" pitchFamily="4" charset="-128"/>
                <a:cs typeface="Tahoma" pitchFamily="4" charset="0"/>
              </a:defRPr>
            </a:lvl4pPr>
            <a:lvl5pPr defTabSz="793750">
              <a:defRPr sz="1400">
                <a:solidFill>
                  <a:srgbClr val="595959"/>
                </a:solidFill>
                <a:latin typeface="Tahoma" pitchFamily="4" charset="0"/>
                <a:ea typeface="ＭＳ Ｐゴシック" pitchFamily="4" charset="-128"/>
                <a:cs typeface="Tahoma" pitchFamily="4" charset="0"/>
              </a:defRPr>
            </a:lvl5pPr>
            <a:lvl6pPr defTabSz="793750"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defTabSz="793750"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defTabSz="793750"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defTabSz="793750"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177800" indent="-177800" algn="r">
              <a:buFont typeface="Arial" panose="020B0604020202020204" pitchFamily="34" charset="0"/>
              <a:buChar char="•"/>
            </a:pPr>
            <a:r>
              <a:rPr lang="de-DE" altLang="de-DE" dirty="0" smtClean="0">
                <a:solidFill>
                  <a:srgbClr val="0F5AAD"/>
                </a:solidFill>
                <a:latin typeface="Arial" panose="020B0604020202020204" pitchFamily="34" charset="0"/>
                <a:cs typeface="Arial" panose="020B0604020202020204" pitchFamily="34" charset="0"/>
              </a:rPr>
              <a:t>Vorsorge in gesunden Tagen!</a:t>
            </a:r>
          </a:p>
          <a:p>
            <a:pPr marL="177800" indent="-177800" algn="r">
              <a:buFont typeface="Arial" panose="020B0604020202020204" pitchFamily="34" charset="0"/>
              <a:buChar char="•"/>
            </a:pPr>
            <a:endParaRPr lang="de-DE" altLang="de-DE" sz="1200" dirty="0" smtClean="0">
              <a:solidFill>
                <a:srgbClr val="0F5AAD"/>
              </a:solidFill>
              <a:latin typeface="Arial" panose="020B0604020202020204" pitchFamily="34" charset="0"/>
              <a:cs typeface="Arial" panose="020B0604020202020204" pitchFamily="34" charset="0"/>
            </a:endParaRPr>
          </a:p>
          <a:p>
            <a:pPr marL="177800" indent="-177800" algn="r">
              <a:buFont typeface="Arial" panose="020B0604020202020204" pitchFamily="34" charset="0"/>
              <a:buChar char="•"/>
            </a:pPr>
            <a:r>
              <a:rPr lang="de-DE" altLang="de-DE" dirty="0" smtClean="0">
                <a:solidFill>
                  <a:srgbClr val="0F5AAD"/>
                </a:solidFill>
                <a:latin typeface="Arial" panose="020B0604020202020204" pitchFamily="34" charset="0"/>
                <a:cs typeface="Arial" panose="020B0604020202020204" pitchFamily="34" charset="0"/>
              </a:rPr>
              <a:t>Getroffene Regelungen sind für </a:t>
            </a:r>
          </a:p>
          <a:p>
            <a:pPr algn="r"/>
            <a:r>
              <a:rPr lang="de-DE" altLang="de-DE" dirty="0" smtClean="0">
                <a:solidFill>
                  <a:srgbClr val="0F5AAD"/>
                </a:solidFill>
                <a:latin typeface="Arial" panose="020B0604020202020204" pitchFamily="34" charset="0"/>
                <a:cs typeface="Arial" panose="020B0604020202020204" pitchFamily="34" charset="0"/>
              </a:rPr>
              <a:t>Bevollmächtigte und Ärzte verbindlich! </a:t>
            </a:r>
            <a:endParaRPr lang="de-DE" altLang="de-DE" dirty="0">
              <a:solidFill>
                <a:srgbClr val="0F5AAD"/>
              </a:solidFill>
              <a:latin typeface="Arial" panose="020B0604020202020204" pitchFamily="34" charset="0"/>
              <a:cs typeface="Arial" panose="020B0604020202020204" pitchFamily="34" charset="0"/>
            </a:endParaRPr>
          </a:p>
          <a:p>
            <a:pPr lvl="1" algn="r"/>
            <a:endParaRPr lang="de-DE" altLang="de-DE" sz="500" dirty="0">
              <a:solidFill>
                <a:srgbClr val="404040"/>
              </a:solidFill>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3"/>
          <a:srcRect b="8297"/>
          <a:stretch/>
        </p:blipFill>
        <p:spPr>
          <a:xfrm>
            <a:off x="397059" y="1197546"/>
            <a:ext cx="3724457" cy="4848438"/>
          </a:xfrm>
          <a:prstGeom prst="rect">
            <a:avLst/>
          </a:prstGeom>
          <a:ln>
            <a:solidFill>
              <a:srgbClr val="18407D"/>
            </a:solidFill>
          </a:ln>
        </p:spPr>
      </p:pic>
    </p:spTree>
    <p:extLst>
      <p:ext uri="{BB962C8B-B14F-4D97-AF65-F5344CB8AC3E}">
        <p14:creationId xmlns:p14="http://schemas.microsoft.com/office/powerpoint/2010/main" val="429352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78782" y="240465"/>
            <a:ext cx="7416824" cy="525033"/>
          </a:xfrm>
        </p:spPr>
        <p:txBody>
          <a:bodyPr/>
          <a:lstStyle/>
          <a:p>
            <a:r>
              <a:rPr lang="de-DE" sz="2400" dirty="0" smtClean="0">
                <a:solidFill>
                  <a:schemeClr val="tx1"/>
                </a:solidFill>
              </a:rPr>
              <a:t>Vorbehalte gegenüber </a:t>
            </a:r>
            <a:r>
              <a:rPr lang="de-DE" sz="2400" dirty="0">
                <a:solidFill>
                  <a:schemeClr val="tx1"/>
                </a:solidFill>
              </a:rPr>
              <a:t>einer </a:t>
            </a:r>
            <a:r>
              <a:rPr lang="de-DE" sz="2400" dirty="0" smtClean="0">
                <a:solidFill>
                  <a:schemeClr val="tx1"/>
                </a:solidFill>
              </a:rPr>
              <a:t>Demenzverfügung</a:t>
            </a:r>
            <a:endParaRPr lang="de-DE" sz="2400" dirty="0">
              <a:solidFill>
                <a:schemeClr val="tx1"/>
              </a:solidFill>
            </a:endParaRPr>
          </a:p>
        </p:txBody>
      </p:sp>
      <p:sp>
        <p:nvSpPr>
          <p:cNvPr id="5" name="Rechteck 4"/>
          <p:cNvSpPr/>
          <p:nvPr/>
        </p:nvSpPr>
        <p:spPr>
          <a:xfrm>
            <a:off x="478582" y="1083487"/>
            <a:ext cx="11305256" cy="800219"/>
          </a:xfrm>
          <a:prstGeom prst="rect">
            <a:avLst/>
          </a:prstGeom>
        </p:spPr>
        <p:txBody>
          <a:bodyPr wrap="square">
            <a:spAutoFit/>
          </a:bodyPr>
          <a:lstStyle/>
          <a:p>
            <a:pPr>
              <a:lnSpc>
                <a:spcPct val="115000"/>
              </a:lnSpc>
              <a:spcBef>
                <a:spcPts val="600"/>
              </a:spcBef>
              <a:spcAft>
                <a:spcPts val="600"/>
              </a:spcAft>
              <a:tabLst>
                <a:tab pos="712470" algn="l"/>
                <a:tab pos="1934210" algn="l"/>
              </a:tabLst>
            </a:pPr>
            <a:r>
              <a:rPr lang="de-DE" sz="2000" b="1" dirty="0" smtClean="0">
                <a:latin typeface="Arial" panose="020B0604020202020204" pitchFamily="34" charset="0"/>
                <a:ea typeface="Calibri" panose="020F0502020204030204" pitchFamily="34" charset="0"/>
                <a:cs typeface="Times New Roman" panose="02020603050405020304" pitchFamily="18" charset="0"/>
              </a:rPr>
              <a:t>Voraussetzungen, </a:t>
            </a:r>
            <a:r>
              <a:rPr lang="de-DE" sz="2000" dirty="0" smtClean="0">
                <a:latin typeface="Arial" panose="020B0604020202020204" pitchFamily="34" charset="0"/>
                <a:ea typeface="Calibri" panose="020F0502020204030204" pitchFamily="34" charset="0"/>
                <a:cs typeface="Times New Roman" panose="02020603050405020304" pitchFamily="18" charset="0"/>
              </a:rPr>
              <a:t>damit eine Patientenverfügung </a:t>
            </a:r>
            <a:r>
              <a:rPr lang="de-DE" sz="2000" dirty="0">
                <a:latin typeface="Arial" panose="020B0604020202020204" pitchFamily="34" charset="0"/>
                <a:ea typeface="Calibri" panose="020F0502020204030204" pitchFamily="34" charset="0"/>
                <a:cs typeface="Times New Roman" panose="02020603050405020304" pitchFamily="18" charset="0"/>
              </a:rPr>
              <a:t>für </a:t>
            </a:r>
            <a:r>
              <a:rPr lang="de-DE" sz="2000" dirty="0" smtClean="0">
                <a:latin typeface="Arial" panose="020B0604020202020204" pitchFamily="34" charset="0"/>
                <a:ea typeface="Calibri" panose="020F0502020204030204" pitchFamily="34" charset="0"/>
                <a:cs typeface="Times New Roman" panose="02020603050405020304" pitchFamily="18" charset="0"/>
              </a:rPr>
              <a:t>Demenz (oder vergleichbare Erkrankungen) die gleiche Verbindlichkeit wie eine PV </a:t>
            </a:r>
            <a:r>
              <a:rPr lang="de-DE" sz="2000" dirty="0">
                <a:latin typeface="Arial" panose="020B0604020202020204" pitchFamily="34" charset="0"/>
                <a:ea typeface="Calibri" panose="020F0502020204030204" pitchFamily="34" charset="0"/>
                <a:cs typeface="Times New Roman" panose="02020603050405020304" pitchFamily="18" charset="0"/>
              </a:rPr>
              <a:t>für </a:t>
            </a:r>
            <a:r>
              <a:rPr lang="de-DE" sz="2000" dirty="0" smtClean="0">
                <a:latin typeface="Arial" panose="020B0604020202020204" pitchFamily="34" charset="0"/>
                <a:ea typeface="Calibri" panose="020F0502020204030204" pitchFamily="34" charset="0"/>
                <a:cs typeface="Times New Roman" panose="02020603050405020304" pitchFamily="18" charset="0"/>
              </a:rPr>
              <a:t>körperliche Erkrankungen erhält, sind u.a.:</a:t>
            </a:r>
            <a:endParaRPr lang="de-DE" sz="2000" dirty="0"/>
          </a:p>
        </p:txBody>
      </p:sp>
      <p:sp>
        <p:nvSpPr>
          <p:cNvPr id="4" name="Titel 1"/>
          <p:cNvSpPr txBox="1">
            <a:spLocks/>
          </p:cNvSpPr>
          <p:nvPr/>
        </p:nvSpPr>
        <p:spPr bwMode="auto">
          <a:xfrm>
            <a:off x="848466" y="5222443"/>
            <a:ext cx="10368094" cy="5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ctr" anchorCtr="0" compatLnSpc="1">
            <a:prstTxWarp prst="textNoShape">
              <a:avLst/>
            </a:prstTxWarp>
          </a:bodyPr>
          <a:lstStyle>
            <a:lvl1pPr algn="ctr" defTabSz="544251" rtl="0" eaLnBrk="0" fontAlgn="base" hangingPunct="0">
              <a:spcBef>
                <a:spcPct val="0"/>
              </a:spcBef>
              <a:spcAft>
                <a:spcPct val="0"/>
              </a:spcAft>
              <a:defRPr sz="2900" kern="1200">
                <a:solidFill>
                  <a:srgbClr val="595959"/>
                </a:solidFill>
                <a:latin typeface="Arial" panose="020B0604020202020204" pitchFamily="34" charset="0"/>
                <a:ea typeface="ＭＳ Ｐゴシック" charset="-128"/>
                <a:cs typeface="Arial" panose="020B0604020202020204" pitchFamily="34" charset="0"/>
              </a:defRPr>
            </a:lvl1pPr>
            <a:lvl2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2pPr>
            <a:lvl3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3pPr>
            <a:lvl4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4pPr>
            <a:lvl5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5pPr>
            <a:lvl6pPr marL="544251"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6pPr>
            <a:lvl7pPr marL="1088502"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7pPr>
            <a:lvl8pPr marL="1632753"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8pPr>
            <a:lvl9pPr marL="2177004"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9pPr>
          </a:lstStyle>
          <a:p>
            <a:pPr algn="r"/>
            <a:r>
              <a:rPr lang="de-DE" sz="1800" i="1" dirty="0" smtClean="0">
                <a:solidFill>
                  <a:schemeClr val="tx1"/>
                </a:solidFill>
              </a:rPr>
              <a:t>Patientenverfügung und </a:t>
            </a:r>
            <a:r>
              <a:rPr lang="de-DE" sz="1800" i="1" dirty="0" err="1" smtClean="0">
                <a:solidFill>
                  <a:schemeClr val="tx1"/>
                </a:solidFill>
              </a:rPr>
              <a:t>Advance</a:t>
            </a:r>
            <a:r>
              <a:rPr lang="de-DE" sz="1800" i="1" dirty="0" smtClean="0">
                <a:solidFill>
                  <a:schemeClr val="tx1"/>
                </a:solidFill>
              </a:rPr>
              <a:t> Care </a:t>
            </a:r>
            <a:r>
              <a:rPr lang="de-DE" sz="1800" i="1" dirty="0" err="1" smtClean="0">
                <a:solidFill>
                  <a:schemeClr val="tx1"/>
                </a:solidFill>
              </a:rPr>
              <a:t>Planning</a:t>
            </a:r>
            <a:r>
              <a:rPr lang="de-DE" sz="1800" i="1" dirty="0" smtClean="0">
                <a:solidFill>
                  <a:schemeClr val="tx1"/>
                </a:solidFill>
              </a:rPr>
              <a:t>; Prof. Dr. Birnbacher; Ethik Med 2016</a:t>
            </a:r>
          </a:p>
        </p:txBody>
      </p:sp>
      <p:sp>
        <p:nvSpPr>
          <p:cNvPr id="3" name="Textfeld 2"/>
          <p:cNvSpPr txBox="1"/>
          <p:nvPr/>
        </p:nvSpPr>
        <p:spPr>
          <a:xfrm>
            <a:off x="5647996" y="2987565"/>
            <a:ext cx="65" cy="369332"/>
          </a:xfrm>
          <a:prstGeom prst="rect">
            <a:avLst/>
          </a:prstGeom>
          <a:noFill/>
        </p:spPr>
        <p:txBody>
          <a:bodyPr wrap="none" lIns="0" tIns="0" rIns="0" bIns="0" rtlCol="0">
            <a:spAutoFit/>
          </a:bodyPr>
          <a:lstStyle/>
          <a:p>
            <a:endParaRPr lang="de-DE" sz="2400" dirty="0" smtClean="0">
              <a:solidFill>
                <a:schemeClr val="tx1">
                  <a:lumMod val="65000"/>
                  <a:lumOff val="35000"/>
                </a:schemeClr>
              </a:solidFill>
              <a:latin typeface="Tahoma"/>
              <a:cs typeface="Tahoma"/>
            </a:endParaRPr>
          </a:p>
        </p:txBody>
      </p:sp>
      <p:sp>
        <p:nvSpPr>
          <p:cNvPr id="9" name="Textfeld 8"/>
          <p:cNvSpPr txBox="1"/>
          <p:nvPr/>
        </p:nvSpPr>
        <p:spPr>
          <a:xfrm>
            <a:off x="10595708" y="1594388"/>
            <a:ext cx="648071" cy="1015663"/>
          </a:xfrm>
          <a:prstGeom prst="rect">
            <a:avLst/>
          </a:prstGeom>
          <a:noFill/>
        </p:spPr>
        <p:txBody>
          <a:bodyPr wrap="square" lIns="0" tIns="0" rIns="0" bIns="0" rtlCol="0">
            <a:spAutoFit/>
          </a:bodyPr>
          <a:lstStyle/>
          <a:p>
            <a:r>
              <a:rPr lang="de-DE" sz="6600" b="1" dirty="0" smtClean="0">
                <a:solidFill>
                  <a:srgbClr val="00B050"/>
                </a:solidFill>
                <a:latin typeface="Tahoma"/>
                <a:cs typeface="Tahoma"/>
                <a:sym typeface="Wingdings" panose="05000000000000000000" pitchFamily="2" charset="2"/>
              </a:rPr>
              <a:t></a:t>
            </a:r>
            <a:endParaRPr lang="de-DE" sz="6600" b="1" dirty="0" smtClean="0">
              <a:solidFill>
                <a:srgbClr val="00B050"/>
              </a:solidFill>
              <a:latin typeface="Tahoma"/>
              <a:cs typeface="Tahoma"/>
            </a:endParaRPr>
          </a:p>
        </p:txBody>
      </p:sp>
      <p:sp>
        <p:nvSpPr>
          <p:cNvPr id="10" name="Textfeld 9"/>
          <p:cNvSpPr txBox="1"/>
          <p:nvPr/>
        </p:nvSpPr>
        <p:spPr>
          <a:xfrm>
            <a:off x="10631711" y="2198107"/>
            <a:ext cx="648071" cy="1015663"/>
          </a:xfrm>
          <a:prstGeom prst="rect">
            <a:avLst/>
          </a:prstGeom>
          <a:noFill/>
        </p:spPr>
        <p:txBody>
          <a:bodyPr wrap="square" lIns="0" tIns="0" rIns="0" bIns="0" rtlCol="0">
            <a:spAutoFit/>
          </a:bodyPr>
          <a:lstStyle/>
          <a:p>
            <a:r>
              <a:rPr lang="de-DE" sz="6600" b="1" dirty="0" smtClean="0">
                <a:solidFill>
                  <a:srgbClr val="00B050"/>
                </a:solidFill>
                <a:latin typeface="Tahoma"/>
                <a:cs typeface="Tahoma"/>
                <a:sym typeface="Wingdings" panose="05000000000000000000" pitchFamily="2" charset="2"/>
              </a:rPr>
              <a:t></a:t>
            </a:r>
            <a:endParaRPr lang="de-DE" sz="6600" b="1" dirty="0" smtClean="0">
              <a:solidFill>
                <a:srgbClr val="00B050"/>
              </a:solidFill>
              <a:latin typeface="Tahoma"/>
              <a:cs typeface="Tahoma"/>
            </a:endParaRPr>
          </a:p>
        </p:txBody>
      </p:sp>
      <p:sp>
        <p:nvSpPr>
          <p:cNvPr id="11" name="Textfeld 10"/>
          <p:cNvSpPr txBox="1"/>
          <p:nvPr/>
        </p:nvSpPr>
        <p:spPr>
          <a:xfrm>
            <a:off x="10631711" y="2846179"/>
            <a:ext cx="648071" cy="1015663"/>
          </a:xfrm>
          <a:prstGeom prst="rect">
            <a:avLst/>
          </a:prstGeom>
          <a:noFill/>
        </p:spPr>
        <p:txBody>
          <a:bodyPr wrap="square" lIns="0" tIns="0" rIns="0" bIns="0" rtlCol="0">
            <a:spAutoFit/>
          </a:bodyPr>
          <a:lstStyle/>
          <a:p>
            <a:r>
              <a:rPr lang="de-DE" sz="6600" b="1" dirty="0" smtClean="0">
                <a:solidFill>
                  <a:srgbClr val="00B050"/>
                </a:solidFill>
                <a:latin typeface="Tahoma"/>
                <a:cs typeface="Tahoma"/>
                <a:sym typeface="Wingdings" panose="05000000000000000000" pitchFamily="2" charset="2"/>
              </a:rPr>
              <a:t></a:t>
            </a:r>
            <a:endParaRPr lang="de-DE" sz="6600" b="1" dirty="0" smtClean="0">
              <a:solidFill>
                <a:srgbClr val="00B050"/>
              </a:solidFill>
              <a:latin typeface="Tahoma"/>
              <a:cs typeface="Tahoma"/>
            </a:endParaRPr>
          </a:p>
        </p:txBody>
      </p:sp>
      <p:sp>
        <p:nvSpPr>
          <p:cNvPr id="12" name="Textfeld 11"/>
          <p:cNvSpPr txBox="1"/>
          <p:nvPr/>
        </p:nvSpPr>
        <p:spPr>
          <a:xfrm>
            <a:off x="10631711" y="3638267"/>
            <a:ext cx="648071" cy="1015663"/>
          </a:xfrm>
          <a:prstGeom prst="rect">
            <a:avLst/>
          </a:prstGeom>
          <a:noFill/>
        </p:spPr>
        <p:txBody>
          <a:bodyPr wrap="square" lIns="0" tIns="0" rIns="0" bIns="0" rtlCol="0">
            <a:spAutoFit/>
          </a:bodyPr>
          <a:lstStyle/>
          <a:p>
            <a:r>
              <a:rPr lang="de-DE" sz="6600" b="1" dirty="0" smtClean="0">
                <a:solidFill>
                  <a:srgbClr val="00B050"/>
                </a:solidFill>
                <a:latin typeface="Tahoma"/>
                <a:cs typeface="Tahoma"/>
                <a:sym typeface="Wingdings" panose="05000000000000000000" pitchFamily="2" charset="2"/>
              </a:rPr>
              <a:t></a:t>
            </a:r>
            <a:endParaRPr lang="de-DE" sz="6600" b="1" dirty="0" smtClean="0">
              <a:solidFill>
                <a:srgbClr val="00B050"/>
              </a:solidFill>
              <a:latin typeface="Tahoma"/>
              <a:cs typeface="Tahoma"/>
            </a:endParaRPr>
          </a:p>
        </p:txBody>
      </p:sp>
      <p:sp>
        <p:nvSpPr>
          <p:cNvPr id="13" name="Rechteck 12"/>
          <p:cNvSpPr/>
          <p:nvPr/>
        </p:nvSpPr>
        <p:spPr>
          <a:xfrm>
            <a:off x="406574" y="1981790"/>
            <a:ext cx="10441160" cy="2816156"/>
          </a:xfrm>
          <a:prstGeom prst="rect">
            <a:avLst/>
          </a:prstGeom>
        </p:spPr>
        <p:txBody>
          <a:bodyPr wrap="square">
            <a:spAutoFit/>
          </a:bodyPr>
          <a:lstStyle/>
          <a:p>
            <a:pPr marL="363538" indent="-363538" defTabSz="539750">
              <a:spcBef>
                <a:spcPts val="600"/>
              </a:spcBef>
              <a:buFont typeface="+mj-lt"/>
              <a:buAutoNum type="arabicPeriod"/>
            </a:pPr>
            <a:r>
              <a:rPr lang="de-DE" dirty="0" smtClean="0"/>
              <a:t>Keine Hinweise, </a:t>
            </a:r>
            <a:r>
              <a:rPr lang="de-DE" dirty="0"/>
              <a:t>dass die Verfügung unter </a:t>
            </a:r>
            <a:r>
              <a:rPr lang="de-DE" dirty="0" smtClean="0"/>
              <a:t>Druck </a:t>
            </a:r>
            <a:r>
              <a:rPr lang="de-DE" dirty="0"/>
              <a:t>oder in einem Zustand </a:t>
            </a:r>
            <a:r>
              <a:rPr lang="de-DE" b="1" dirty="0"/>
              <a:t>eingeschränkter Einwilligungsfähigkeit </a:t>
            </a:r>
            <a:r>
              <a:rPr lang="de-DE" dirty="0"/>
              <a:t>erstellt </a:t>
            </a:r>
            <a:r>
              <a:rPr lang="de-DE" dirty="0" smtClean="0"/>
              <a:t>wurde</a:t>
            </a:r>
          </a:p>
          <a:p>
            <a:pPr marL="363538" indent="-363538" defTabSz="539750">
              <a:spcBef>
                <a:spcPts val="600"/>
              </a:spcBef>
              <a:buFontTx/>
              <a:buAutoNum type="arabicPeriod"/>
            </a:pPr>
            <a:r>
              <a:rPr lang="de-DE" b="1" dirty="0"/>
              <a:t>Unzureichende Informiertheit muss vermieden </a:t>
            </a:r>
            <a:r>
              <a:rPr lang="de-DE" b="1" dirty="0" smtClean="0"/>
              <a:t>werden </a:t>
            </a:r>
            <a:r>
              <a:rPr lang="de-DE" b="1" dirty="0" smtClean="0">
                <a:sym typeface="Wingdings" panose="05000000000000000000" pitchFamily="2" charset="2"/>
              </a:rPr>
              <a:t> </a:t>
            </a:r>
            <a:r>
              <a:rPr lang="de-DE" b="1" dirty="0" smtClean="0"/>
              <a:t>fachliche Beratung </a:t>
            </a:r>
          </a:p>
          <a:p>
            <a:pPr marL="363538" indent="-363538" defTabSz="539750">
              <a:spcBef>
                <a:spcPts val="600"/>
              </a:spcBef>
              <a:buFontTx/>
              <a:buAutoNum type="arabicPeriod"/>
            </a:pPr>
            <a:r>
              <a:rPr lang="de-DE" dirty="0" smtClean="0"/>
              <a:t>Vertiefte </a:t>
            </a:r>
            <a:r>
              <a:rPr lang="de-DE" dirty="0"/>
              <a:t>thematische Auseinandersetzung des </a:t>
            </a:r>
            <a:r>
              <a:rPr lang="de-DE" dirty="0" smtClean="0"/>
              <a:t>Verfügenden und </a:t>
            </a:r>
            <a:r>
              <a:rPr lang="de-DE" dirty="0"/>
              <a:t>idealerweise auch ein informiertes Verständnis </a:t>
            </a:r>
            <a:r>
              <a:rPr lang="de-DE" dirty="0" smtClean="0"/>
              <a:t>des Bevollmächtigten. </a:t>
            </a:r>
            <a:r>
              <a:rPr lang="de-DE" b="1" dirty="0" smtClean="0"/>
              <a:t>Erfahrungen aus </a:t>
            </a:r>
            <a:r>
              <a:rPr lang="de-DE" b="1" dirty="0"/>
              <a:t>modernen „</a:t>
            </a:r>
            <a:r>
              <a:rPr lang="de-DE" b="1" dirty="0" err="1"/>
              <a:t>Advance</a:t>
            </a:r>
            <a:r>
              <a:rPr lang="de-DE" b="1" dirty="0"/>
              <a:t> Care </a:t>
            </a:r>
            <a:r>
              <a:rPr lang="de-DE" b="1" dirty="0" err="1"/>
              <a:t>Planning</a:t>
            </a:r>
            <a:r>
              <a:rPr lang="de-DE" b="1" dirty="0" smtClean="0"/>
              <a:t>“- Programmen </a:t>
            </a:r>
            <a:r>
              <a:rPr lang="de-DE" dirty="0" smtClean="0"/>
              <a:t>einbringen</a:t>
            </a:r>
          </a:p>
          <a:p>
            <a:pPr marL="363538" indent="-363538" defTabSz="539750">
              <a:spcBef>
                <a:spcPts val="600"/>
              </a:spcBef>
              <a:buFontTx/>
              <a:buAutoNum type="arabicPeriod"/>
            </a:pPr>
            <a:r>
              <a:rPr lang="de-DE" dirty="0"/>
              <a:t>Dem Verfügenden muss die Möglichkeit eines </a:t>
            </a:r>
            <a:r>
              <a:rPr lang="de-DE" dirty="0" smtClean="0"/>
              <a:t>`Konflikts´ </a:t>
            </a:r>
            <a:r>
              <a:rPr lang="de-DE" dirty="0"/>
              <a:t>zwischen seinem in der Verfügung </a:t>
            </a:r>
            <a:r>
              <a:rPr lang="de-DE" dirty="0" smtClean="0"/>
              <a:t>er-klärten </a:t>
            </a:r>
            <a:r>
              <a:rPr lang="de-DE" dirty="0"/>
              <a:t>Willen nach Behandlungsverzicht und </a:t>
            </a:r>
            <a:r>
              <a:rPr lang="de-DE" dirty="0" smtClean="0"/>
              <a:t>dem zum </a:t>
            </a:r>
            <a:r>
              <a:rPr lang="de-DE" dirty="0"/>
              <a:t>Zeitpunkt der Behandlungsentscheidung  womöglich manifestierten </a:t>
            </a:r>
            <a:r>
              <a:rPr lang="de-DE" b="1" dirty="0"/>
              <a:t>„natürlichen Willen“ </a:t>
            </a:r>
            <a:r>
              <a:rPr lang="de-DE" dirty="0"/>
              <a:t>mit Ausdruck von </a:t>
            </a:r>
            <a:r>
              <a:rPr lang="de-DE" dirty="0" smtClean="0"/>
              <a:t>Lebensfreude bewusst sein</a:t>
            </a:r>
            <a:endParaRPr lang="de-DE" dirty="0"/>
          </a:p>
        </p:txBody>
      </p:sp>
      <p:sp>
        <p:nvSpPr>
          <p:cNvPr id="14" name="Titel 1"/>
          <p:cNvSpPr txBox="1">
            <a:spLocks/>
          </p:cNvSpPr>
          <p:nvPr/>
        </p:nvSpPr>
        <p:spPr bwMode="auto">
          <a:xfrm>
            <a:off x="838622" y="5590034"/>
            <a:ext cx="10368094" cy="5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ctr" anchorCtr="0" compatLnSpc="1">
            <a:prstTxWarp prst="textNoShape">
              <a:avLst/>
            </a:prstTxWarp>
          </a:bodyPr>
          <a:lstStyle>
            <a:lvl1pPr algn="ctr" defTabSz="544251" rtl="0" eaLnBrk="0" fontAlgn="base" hangingPunct="0">
              <a:spcBef>
                <a:spcPct val="0"/>
              </a:spcBef>
              <a:spcAft>
                <a:spcPct val="0"/>
              </a:spcAft>
              <a:defRPr sz="2900" kern="1200">
                <a:solidFill>
                  <a:srgbClr val="595959"/>
                </a:solidFill>
                <a:latin typeface="Arial" panose="020B0604020202020204" pitchFamily="34" charset="0"/>
                <a:ea typeface="ＭＳ Ｐゴシック" charset="-128"/>
                <a:cs typeface="Arial" panose="020B0604020202020204" pitchFamily="34" charset="0"/>
              </a:defRPr>
            </a:lvl1pPr>
            <a:lvl2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2pPr>
            <a:lvl3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3pPr>
            <a:lvl4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4pPr>
            <a:lvl5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5pPr>
            <a:lvl6pPr marL="544251"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6pPr>
            <a:lvl7pPr marL="1088502"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7pPr>
            <a:lvl8pPr marL="1632753"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8pPr>
            <a:lvl9pPr marL="2177004"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9pPr>
          </a:lstStyle>
          <a:p>
            <a:pPr algn="r"/>
            <a:r>
              <a:rPr lang="de-DE" sz="1800" i="1" dirty="0" smtClean="0">
                <a:solidFill>
                  <a:schemeClr val="tx1"/>
                </a:solidFill>
              </a:rPr>
              <a:t>Der „natürliche Wille“ und seine ethische Einordnung; Prof. R. J. </a:t>
            </a:r>
            <a:r>
              <a:rPr lang="de-DE" sz="1800" i="1" dirty="0" err="1" smtClean="0">
                <a:solidFill>
                  <a:schemeClr val="tx1"/>
                </a:solidFill>
              </a:rPr>
              <a:t>Jox</a:t>
            </a:r>
            <a:r>
              <a:rPr lang="de-DE" sz="1800" i="1" dirty="0">
                <a:solidFill>
                  <a:schemeClr val="tx1"/>
                </a:solidFill>
              </a:rPr>
              <a:t> </a:t>
            </a:r>
            <a:r>
              <a:rPr lang="de-DE" sz="1800" i="1" dirty="0" smtClean="0">
                <a:solidFill>
                  <a:schemeClr val="tx1"/>
                </a:solidFill>
              </a:rPr>
              <a:t>et al; DÄ 10/2014</a:t>
            </a:r>
            <a:endParaRPr lang="de-DE" sz="1800" i="1" dirty="0">
              <a:solidFill>
                <a:schemeClr val="tx1"/>
              </a:solidFill>
            </a:endParaRPr>
          </a:p>
        </p:txBody>
      </p:sp>
    </p:spTree>
    <p:extLst>
      <p:ext uri="{BB962C8B-B14F-4D97-AF65-F5344CB8AC3E}">
        <p14:creationId xmlns:p14="http://schemas.microsoft.com/office/powerpoint/2010/main" val="757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2" grpId="0"/>
      <p:bldP spid="13" grpId="0" uiExpand="1" build="p"/>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r>
              <a:rPr lang="de-DE" altLang="de-DE" sz="2600" b="1" dirty="0" smtClean="0">
                <a:solidFill>
                  <a:schemeClr val="tx1"/>
                </a:solidFill>
                <a:ea typeface="ＭＳ Ｐゴシック" pitchFamily="4" charset="-128"/>
              </a:rPr>
              <a:t>Zusammenfassung: </a:t>
            </a:r>
            <a:r>
              <a:rPr lang="de-DE" altLang="de-DE" sz="2600" dirty="0" smtClean="0">
                <a:solidFill>
                  <a:schemeClr val="tx1"/>
                </a:solidFill>
                <a:ea typeface="ＭＳ Ｐゴシック" pitchFamily="4" charset="-128"/>
              </a:rPr>
              <a:t>Demenzverfügung</a:t>
            </a:r>
            <a:endParaRPr lang="de-DE" altLang="de-DE" sz="2600" dirty="0">
              <a:solidFill>
                <a:schemeClr val="tx1"/>
              </a:solidFill>
              <a:ea typeface="ＭＳ Ｐゴシック" pitchFamily="4" charset="-128"/>
            </a:endParaRPr>
          </a:p>
        </p:txBody>
      </p:sp>
      <p:sp>
        <p:nvSpPr>
          <p:cNvPr id="36867" name="Inhaltsplatzhalter 2"/>
          <p:cNvSpPr>
            <a:spLocks noGrp="1"/>
          </p:cNvSpPr>
          <p:nvPr>
            <p:ph idx="1"/>
          </p:nvPr>
        </p:nvSpPr>
        <p:spPr>
          <a:xfrm>
            <a:off x="838622" y="1413570"/>
            <a:ext cx="10873208" cy="1512168"/>
          </a:xfrm>
        </p:spPr>
        <p:txBody>
          <a:bodyPr/>
          <a:lstStyle/>
          <a:p>
            <a:pPr marL="211653" indent="-211653"/>
            <a:r>
              <a:rPr lang="de-DE" altLang="de-DE" sz="2200" dirty="0" smtClean="0">
                <a:solidFill>
                  <a:schemeClr val="tx1"/>
                </a:solidFill>
                <a:ea typeface="ＭＳ Ｐゴシック" pitchFamily="4" charset="-128"/>
              </a:rPr>
              <a:t>Aktuell 1,8 Millionen Demenzkranke in Deutschland – Tendenz steigend</a:t>
            </a:r>
          </a:p>
          <a:p>
            <a:pPr marL="211653" indent="-211653"/>
            <a:r>
              <a:rPr lang="de-DE" altLang="de-DE" sz="2200" dirty="0" smtClean="0">
                <a:solidFill>
                  <a:schemeClr val="tx1"/>
                </a:solidFill>
                <a:ea typeface="ＭＳ Ｐゴシック" pitchFamily="4" charset="-128"/>
              </a:rPr>
              <a:t>Leben </a:t>
            </a:r>
            <a:r>
              <a:rPr lang="de-DE" altLang="de-DE" sz="2200" dirty="0">
                <a:solidFill>
                  <a:schemeClr val="tx1"/>
                </a:solidFill>
                <a:ea typeface="ＭＳ Ｐゴシック" pitchFamily="4" charset="-128"/>
              </a:rPr>
              <a:t>mit der Demenz </a:t>
            </a:r>
            <a:r>
              <a:rPr lang="de-DE" altLang="de-DE" sz="2200" dirty="0" smtClean="0">
                <a:solidFill>
                  <a:schemeClr val="tx1"/>
                </a:solidFill>
                <a:ea typeface="ＭＳ Ｐゴシック" pitchFamily="4" charset="-128"/>
              </a:rPr>
              <a:t>kann 2 - 5 - 10 - 15 Jahre dauern</a:t>
            </a:r>
            <a:endParaRPr lang="de-DE" altLang="de-DE" sz="2200" dirty="0">
              <a:solidFill>
                <a:schemeClr val="tx1"/>
              </a:solidFill>
              <a:ea typeface="ＭＳ Ｐゴシック" pitchFamily="4" charset="-128"/>
            </a:endParaRPr>
          </a:p>
          <a:p>
            <a:pPr marL="211653" indent="-211653"/>
            <a:r>
              <a:rPr lang="de-DE" altLang="de-DE" sz="2200" dirty="0" smtClean="0">
                <a:solidFill>
                  <a:schemeClr val="tx1"/>
                </a:solidFill>
                <a:ea typeface="ＭＳ Ｐゴシック" pitchFamily="4" charset="-128"/>
              </a:rPr>
              <a:t>Viele Menschen haben Berührung zu Demenzkranken und entwickeln eigene Vorstellungen, wie sie im Falle einer Demenzerkrankung behandelt werden wollten</a:t>
            </a:r>
          </a:p>
          <a:p>
            <a:pPr marL="0" indent="0">
              <a:buNone/>
            </a:pPr>
            <a:endParaRPr lang="de-DE" altLang="de-DE" sz="2200" dirty="0">
              <a:solidFill>
                <a:schemeClr val="tx1"/>
              </a:solidFill>
              <a:ea typeface="ＭＳ Ｐゴシック" pitchFamily="4" charset="-128"/>
            </a:endParaRPr>
          </a:p>
        </p:txBody>
      </p:sp>
      <p:sp>
        <p:nvSpPr>
          <p:cNvPr id="9" name="Titel 1"/>
          <p:cNvSpPr txBox="1">
            <a:spLocks/>
          </p:cNvSpPr>
          <p:nvPr/>
        </p:nvSpPr>
        <p:spPr bwMode="auto">
          <a:xfrm>
            <a:off x="982638" y="3141762"/>
            <a:ext cx="10513168" cy="2232248"/>
          </a:xfrm>
          <a:prstGeom prst="rect">
            <a:avLst/>
          </a:prstGeom>
          <a:solidFill>
            <a:srgbClr val="FFC000">
              <a:alpha val="58000"/>
            </a:srgbClr>
          </a:solidFill>
          <a:ln>
            <a:noFill/>
          </a:ln>
          <a:extLst/>
        </p:spPr>
        <p:txBody>
          <a:bodyPr vert="horz" wrap="square" lIns="108850" tIns="54425" rIns="108850" bIns="54425" numCol="1" anchor="ctr" anchorCtr="0" compatLnSpc="1">
            <a:prstTxWarp prst="textNoShape">
              <a:avLst/>
            </a:prstTxWarp>
          </a:bodyPr>
          <a:lstStyle>
            <a:lvl1pPr algn="ctr" defTabSz="544251" rtl="0" eaLnBrk="0" fontAlgn="base" hangingPunct="0">
              <a:spcBef>
                <a:spcPct val="0"/>
              </a:spcBef>
              <a:spcAft>
                <a:spcPct val="0"/>
              </a:spcAft>
              <a:defRPr sz="2900" kern="1200">
                <a:solidFill>
                  <a:srgbClr val="595959"/>
                </a:solidFill>
                <a:latin typeface="Arial" panose="020B0604020202020204" pitchFamily="34" charset="0"/>
                <a:ea typeface="ＭＳ Ｐゴシック" charset="-128"/>
                <a:cs typeface="Arial" panose="020B0604020202020204" pitchFamily="34" charset="0"/>
              </a:defRPr>
            </a:lvl1pPr>
            <a:lvl2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2pPr>
            <a:lvl3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3pPr>
            <a:lvl4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4pPr>
            <a:lvl5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5pPr>
            <a:lvl6pPr marL="544251"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6pPr>
            <a:lvl7pPr marL="1088502"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7pPr>
            <a:lvl8pPr marL="1632753"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8pPr>
            <a:lvl9pPr marL="2177004"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9pPr>
          </a:lstStyle>
          <a:p>
            <a:pPr>
              <a:spcBef>
                <a:spcPts val="600"/>
              </a:spcBef>
            </a:pPr>
            <a:r>
              <a:rPr lang="de-DE" sz="2400" dirty="0" smtClean="0">
                <a:solidFill>
                  <a:schemeClr val="tx1"/>
                </a:solidFill>
                <a:ea typeface="ＭＳ Ｐゴシック" pitchFamily="4" charset="-128"/>
                <a:sym typeface="Wingdings" panose="05000000000000000000" pitchFamily="2" charset="2"/>
              </a:rPr>
              <a:t>Hierfür kennen wir in </a:t>
            </a:r>
            <a:r>
              <a:rPr lang="de-DE" sz="2400" dirty="0">
                <a:solidFill>
                  <a:schemeClr val="tx1"/>
                </a:solidFill>
                <a:ea typeface="ＭＳ Ｐゴシック" pitchFamily="4" charset="-128"/>
                <a:sym typeface="Wingdings" panose="05000000000000000000" pitchFamily="2" charset="2"/>
              </a:rPr>
              <a:t>Deutschland bislang </a:t>
            </a:r>
            <a:r>
              <a:rPr lang="de-DE" sz="2400" dirty="0" smtClean="0">
                <a:solidFill>
                  <a:schemeClr val="tx1"/>
                </a:solidFill>
                <a:ea typeface="ＭＳ Ｐゴシック" pitchFamily="4" charset="-128"/>
                <a:sym typeface="Wingdings" panose="05000000000000000000" pitchFamily="2" charset="2"/>
              </a:rPr>
              <a:t>keine spezielle Demenzverfügung.</a:t>
            </a:r>
          </a:p>
          <a:p>
            <a:pPr>
              <a:spcBef>
                <a:spcPts val="600"/>
              </a:spcBef>
            </a:pPr>
            <a:r>
              <a:rPr lang="de-DE" sz="2400" dirty="0" smtClean="0">
                <a:solidFill>
                  <a:schemeClr val="tx1"/>
                </a:solidFill>
                <a:ea typeface="ＭＳ Ｐゴシック" pitchFamily="4" charset="-128"/>
                <a:sym typeface="Wingdings" panose="05000000000000000000" pitchFamily="2" charset="2"/>
              </a:rPr>
              <a:t>Der Sankt Elisabeth Hospizverein bietet diese nun an. </a:t>
            </a:r>
          </a:p>
          <a:p>
            <a:pPr>
              <a:spcBef>
                <a:spcPts val="600"/>
              </a:spcBef>
            </a:pPr>
            <a:r>
              <a:rPr lang="de-DE" sz="2400" b="1" dirty="0" smtClean="0">
                <a:solidFill>
                  <a:schemeClr val="tx1"/>
                </a:solidFill>
                <a:ea typeface="ＭＳ Ｐゴシック" pitchFamily="4" charset="-128"/>
                <a:sym typeface="Wingdings" panose="05000000000000000000" pitchFamily="2" charset="2"/>
              </a:rPr>
              <a:t>Um</a:t>
            </a:r>
            <a:r>
              <a:rPr lang="de-DE" sz="2400" dirty="0" smtClean="0">
                <a:solidFill>
                  <a:schemeClr val="tx1"/>
                </a:solidFill>
                <a:ea typeface="ＭＳ Ｐゴシック" pitchFamily="4" charset="-128"/>
                <a:sym typeface="Wingdings" panose="05000000000000000000" pitchFamily="2" charset="2"/>
              </a:rPr>
              <a:t> </a:t>
            </a:r>
            <a:r>
              <a:rPr lang="de-DE" sz="2400" b="1" dirty="0" smtClean="0">
                <a:solidFill>
                  <a:schemeClr val="tx1"/>
                </a:solidFill>
              </a:rPr>
              <a:t>die </a:t>
            </a:r>
            <a:r>
              <a:rPr lang="de-DE" sz="2400" b="1" dirty="0">
                <a:solidFill>
                  <a:schemeClr val="tx1"/>
                </a:solidFill>
              </a:rPr>
              <a:t>Autonomie </a:t>
            </a:r>
            <a:r>
              <a:rPr lang="de-DE" sz="2400" b="1" dirty="0" smtClean="0">
                <a:solidFill>
                  <a:schemeClr val="tx1"/>
                </a:solidFill>
              </a:rPr>
              <a:t>eines aufgeklärten Patienten zu wahren </a:t>
            </a:r>
            <a:r>
              <a:rPr lang="de-DE" sz="2400" b="1" dirty="0">
                <a:solidFill>
                  <a:schemeClr val="tx1"/>
                </a:solidFill>
              </a:rPr>
              <a:t>–  </a:t>
            </a:r>
            <a:r>
              <a:rPr lang="de-DE" sz="2400" b="1" dirty="0" smtClean="0">
                <a:solidFill>
                  <a:schemeClr val="tx1"/>
                </a:solidFill>
              </a:rPr>
              <a:t>                   auch </a:t>
            </a:r>
            <a:r>
              <a:rPr lang="de-DE" sz="2400" b="1" dirty="0">
                <a:solidFill>
                  <a:schemeClr val="tx1"/>
                </a:solidFill>
              </a:rPr>
              <a:t>in jedem Stadium einer </a:t>
            </a:r>
            <a:r>
              <a:rPr lang="de-DE" sz="2400" b="1" dirty="0" smtClean="0">
                <a:solidFill>
                  <a:schemeClr val="tx1"/>
                </a:solidFill>
              </a:rPr>
              <a:t>Demenz!</a:t>
            </a:r>
            <a:endParaRPr lang="de-DE" altLang="de-DE" sz="2400" dirty="0">
              <a:solidFill>
                <a:schemeClr val="tx1"/>
              </a:solidFill>
              <a:ea typeface="ＭＳ Ｐゴシック" pitchFamily="4" charset="-128"/>
            </a:endParaRPr>
          </a:p>
        </p:txBody>
      </p:sp>
    </p:spTree>
    <p:extLst>
      <p:ext uri="{BB962C8B-B14F-4D97-AF65-F5344CB8AC3E}">
        <p14:creationId xmlns:p14="http://schemas.microsoft.com/office/powerpoint/2010/main" val="5790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p:cNvSpPr>
            <a:spLocks noGrp="1"/>
          </p:cNvSpPr>
          <p:nvPr>
            <p:ph idx="1"/>
          </p:nvPr>
        </p:nvSpPr>
        <p:spPr>
          <a:xfrm>
            <a:off x="7679382" y="3069754"/>
            <a:ext cx="4647781" cy="967353"/>
          </a:xfrm>
        </p:spPr>
        <p:txBody>
          <a:bodyPr/>
          <a:lstStyle/>
          <a:p>
            <a:pPr marL="0" indent="0" algn="ctr">
              <a:buFont typeface="Arial" charset="0"/>
              <a:buNone/>
            </a:pPr>
            <a:r>
              <a:rPr lang="de-DE" altLang="de-DE" sz="2800" dirty="0" smtClean="0">
                <a:solidFill>
                  <a:schemeClr val="tx1"/>
                </a:solidFill>
                <a:ea typeface="ＭＳ Ｐゴシック" pitchFamily="4" charset="-128"/>
              </a:rPr>
              <a:t>Vielen Dank für Ihre Aufmerksamkeit!</a:t>
            </a:r>
          </a:p>
        </p:txBody>
      </p:sp>
      <p:pic>
        <p:nvPicPr>
          <p:cNvPr id="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998" y="1217925"/>
            <a:ext cx="3672408" cy="489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01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2633649" y="189434"/>
            <a:ext cx="6806314" cy="562031"/>
          </a:xfrm>
        </p:spPr>
        <p:txBody>
          <a:bodyPr/>
          <a:lstStyle/>
          <a:p>
            <a:r>
              <a:rPr lang="de-DE" altLang="de-DE" sz="2200" dirty="0" smtClean="0">
                <a:solidFill>
                  <a:schemeClr val="tx1"/>
                </a:solidFill>
                <a:ea typeface="ＭＳ Ｐゴシック" pitchFamily="4" charset="-128"/>
              </a:rPr>
              <a:t>ACP-Formular Dauerhafte Einwilligungsunfähigkeit…</a:t>
            </a:r>
            <a:endParaRPr lang="de-DE" altLang="de-DE" sz="2200" dirty="0">
              <a:solidFill>
                <a:schemeClr val="tx1"/>
              </a:solidFill>
              <a:ea typeface="ＭＳ Ｐゴシック" pitchFamily="4" charset="-128"/>
            </a:endParaRPr>
          </a:p>
        </p:txBody>
      </p:sp>
      <p:sp>
        <p:nvSpPr>
          <p:cNvPr id="4" name="Inhaltsplatzhalter 2"/>
          <p:cNvSpPr>
            <a:spLocks noGrp="1"/>
          </p:cNvSpPr>
          <p:nvPr>
            <p:ph idx="1"/>
          </p:nvPr>
        </p:nvSpPr>
        <p:spPr>
          <a:xfrm>
            <a:off x="4006975" y="1557586"/>
            <a:ext cx="8064896" cy="3888432"/>
          </a:xfrm>
        </p:spPr>
        <p:txBody>
          <a:bodyPr/>
          <a:lstStyle/>
          <a:p>
            <a:pPr marL="265113" indent="-265113">
              <a:spcBef>
                <a:spcPts val="600"/>
              </a:spcBef>
              <a:spcAft>
                <a:spcPts val="300"/>
              </a:spcAft>
              <a:buFont typeface="+mj-lt"/>
              <a:buAutoNum type="arabicPeriod"/>
            </a:pPr>
            <a:r>
              <a:rPr lang="de-DE" sz="1800" dirty="0">
                <a:solidFill>
                  <a:schemeClr val="tx1"/>
                </a:solidFill>
              </a:rPr>
              <a:t>Ist das </a:t>
            </a:r>
            <a:r>
              <a:rPr lang="de-DE" sz="1800" dirty="0" smtClean="0">
                <a:solidFill>
                  <a:schemeClr val="tx1"/>
                </a:solidFill>
              </a:rPr>
              <a:t>ACP-Formular </a:t>
            </a:r>
            <a:r>
              <a:rPr lang="de-DE" sz="1800" dirty="0">
                <a:solidFill>
                  <a:schemeClr val="tx1"/>
                </a:solidFill>
              </a:rPr>
              <a:t>geeignet, um Menschen in gesunden Tagen anzusprechen?</a:t>
            </a:r>
          </a:p>
          <a:p>
            <a:pPr marL="265113" lvl="0" indent="-265113">
              <a:spcBef>
                <a:spcPts val="600"/>
              </a:spcBef>
              <a:spcAft>
                <a:spcPts val="300"/>
              </a:spcAft>
              <a:buFont typeface="+mj-lt"/>
              <a:buAutoNum type="arabicPeriod"/>
            </a:pPr>
            <a:r>
              <a:rPr lang="de-DE" sz="1800" dirty="0" smtClean="0">
                <a:solidFill>
                  <a:schemeClr val="tx1"/>
                </a:solidFill>
              </a:rPr>
              <a:t>Entfaltet das ACP-Formular Wirksamkeit für die Autonomie eines einwilligungs</a:t>
            </a:r>
            <a:r>
              <a:rPr lang="de-DE" sz="1800" b="1" dirty="0" smtClean="0">
                <a:solidFill>
                  <a:schemeClr val="tx1"/>
                </a:solidFill>
              </a:rPr>
              <a:t>un</a:t>
            </a:r>
            <a:r>
              <a:rPr lang="de-DE" sz="1800" dirty="0" smtClean="0">
                <a:solidFill>
                  <a:schemeClr val="tx1"/>
                </a:solidFill>
              </a:rPr>
              <a:t>fähigen Demenzkranken in seiner frühen oder mittleren Phase - </a:t>
            </a:r>
            <a:r>
              <a:rPr lang="de-DE" sz="1800" b="1" dirty="0" smtClean="0">
                <a:solidFill>
                  <a:schemeClr val="tx1"/>
                </a:solidFill>
              </a:rPr>
              <a:t>Reichweitenfreiheit</a:t>
            </a:r>
            <a:r>
              <a:rPr lang="de-DE" sz="1800" dirty="0" smtClean="0">
                <a:solidFill>
                  <a:schemeClr val="tx1"/>
                </a:solidFill>
              </a:rPr>
              <a:t>?</a:t>
            </a:r>
          </a:p>
          <a:p>
            <a:pPr marL="265113" indent="-265113">
              <a:spcBef>
                <a:spcPts val="600"/>
              </a:spcBef>
              <a:spcAft>
                <a:spcPts val="300"/>
              </a:spcAft>
              <a:buFont typeface="+mj-lt"/>
              <a:buAutoNum type="arabicPeriod"/>
            </a:pPr>
            <a:r>
              <a:rPr lang="de-DE" sz="1800" dirty="0" smtClean="0">
                <a:solidFill>
                  <a:schemeClr val="tx1"/>
                </a:solidFill>
              </a:rPr>
              <a:t>Einer „Demenzverfügungen</a:t>
            </a:r>
            <a:r>
              <a:rPr lang="de-DE" sz="1800" dirty="0">
                <a:solidFill>
                  <a:schemeClr val="tx1"/>
                </a:solidFill>
              </a:rPr>
              <a:t>“ </a:t>
            </a:r>
            <a:r>
              <a:rPr lang="de-DE" sz="1800" dirty="0" smtClean="0">
                <a:solidFill>
                  <a:schemeClr val="tx1"/>
                </a:solidFill>
              </a:rPr>
              <a:t>könnte man mangelnde </a:t>
            </a:r>
            <a:r>
              <a:rPr lang="de-DE" sz="1800" dirty="0">
                <a:solidFill>
                  <a:schemeClr val="tx1"/>
                </a:solidFill>
              </a:rPr>
              <a:t>Validität </a:t>
            </a:r>
            <a:r>
              <a:rPr lang="de-DE" sz="1800" dirty="0" smtClean="0">
                <a:solidFill>
                  <a:schemeClr val="tx1"/>
                </a:solidFill>
              </a:rPr>
              <a:t>aufgrund </a:t>
            </a:r>
            <a:r>
              <a:rPr lang="de-DE" sz="1800" dirty="0">
                <a:solidFill>
                  <a:schemeClr val="tx1"/>
                </a:solidFill>
              </a:rPr>
              <a:t>der begrenzten Vorstellbarkeit des Erlebens </a:t>
            </a:r>
            <a:r>
              <a:rPr lang="de-DE" sz="1800" dirty="0" smtClean="0">
                <a:solidFill>
                  <a:schemeClr val="tx1"/>
                </a:solidFill>
              </a:rPr>
              <a:t>eine Demenzerkrankung vorwerfen. </a:t>
            </a:r>
          </a:p>
          <a:p>
            <a:pPr marL="271463" indent="-271463">
              <a:spcBef>
                <a:spcPts val="600"/>
              </a:spcBef>
              <a:spcAft>
                <a:spcPts val="300"/>
              </a:spcAft>
              <a:buNone/>
            </a:pPr>
            <a:r>
              <a:rPr lang="de-DE" sz="1800" dirty="0">
                <a:solidFill>
                  <a:schemeClr val="tx1"/>
                </a:solidFill>
              </a:rPr>
              <a:t>	</a:t>
            </a:r>
            <a:r>
              <a:rPr lang="de-DE" sz="1800" dirty="0" smtClean="0">
                <a:solidFill>
                  <a:schemeClr val="tx1"/>
                </a:solidFill>
              </a:rPr>
              <a:t>Würde dies nicht umso mehr für </a:t>
            </a:r>
            <a:r>
              <a:rPr lang="de-DE" sz="1800" dirty="0">
                <a:solidFill>
                  <a:schemeClr val="tx1"/>
                </a:solidFill>
              </a:rPr>
              <a:t>das </a:t>
            </a:r>
            <a:r>
              <a:rPr lang="de-DE" sz="1800" dirty="0" smtClean="0">
                <a:solidFill>
                  <a:schemeClr val="tx1"/>
                </a:solidFill>
              </a:rPr>
              <a:t>ACP-Formular gelten, dem eine eher `abstrakte Form´ der Einwilligungs</a:t>
            </a:r>
            <a:r>
              <a:rPr lang="de-DE" sz="1800" b="1" dirty="0" smtClean="0">
                <a:solidFill>
                  <a:schemeClr val="tx1"/>
                </a:solidFill>
              </a:rPr>
              <a:t>un</a:t>
            </a:r>
            <a:r>
              <a:rPr lang="de-DE" sz="1800" dirty="0" smtClean="0">
                <a:solidFill>
                  <a:schemeClr val="tx1"/>
                </a:solidFill>
              </a:rPr>
              <a:t>fähigkeit zu Grunde liegt?</a:t>
            </a:r>
            <a:endParaRPr lang="de-DE" sz="1800" dirty="0">
              <a:solidFill>
                <a:schemeClr val="tx1"/>
              </a:solidFill>
            </a:endParaRPr>
          </a:p>
          <a:p>
            <a:pPr marL="342900" lvl="0" indent="-342900">
              <a:spcBef>
                <a:spcPts val="600"/>
              </a:spcBef>
              <a:spcAft>
                <a:spcPts val="300"/>
              </a:spcAft>
              <a:buFont typeface="+mj-lt"/>
              <a:buAutoNum type="arabicPeriod" startAt="4"/>
            </a:pPr>
            <a:r>
              <a:rPr lang="de-DE" sz="1800" dirty="0" smtClean="0">
                <a:solidFill>
                  <a:schemeClr val="tx1"/>
                </a:solidFill>
              </a:rPr>
              <a:t>Eine differenzierte Stellungnahme zur Frage des unterstützenden  Eingebens von Flüssigkeit und Nahrung ist nicht vorhanden.</a:t>
            </a:r>
            <a:endParaRPr lang="de-DE" sz="1800" dirty="0">
              <a:solidFill>
                <a:schemeClr val="tx1"/>
              </a:solidFill>
            </a:endParaRPr>
          </a:p>
        </p:txBody>
      </p:sp>
      <p:pic>
        <p:nvPicPr>
          <p:cNvPr id="5" name="Grafik 4"/>
          <p:cNvPicPr>
            <a:picLocks noChangeAspect="1"/>
          </p:cNvPicPr>
          <p:nvPr/>
        </p:nvPicPr>
        <p:blipFill>
          <a:blip r:embed="rId3"/>
          <a:stretch>
            <a:fillRect/>
          </a:stretch>
        </p:blipFill>
        <p:spPr>
          <a:xfrm>
            <a:off x="378009" y="1078625"/>
            <a:ext cx="3268925" cy="5087473"/>
          </a:xfrm>
          <a:prstGeom prst="rect">
            <a:avLst/>
          </a:prstGeom>
        </p:spPr>
      </p:pic>
      <p:sp>
        <p:nvSpPr>
          <p:cNvPr id="6" name="Titel 1"/>
          <p:cNvSpPr txBox="1">
            <a:spLocks/>
          </p:cNvSpPr>
          <p:nvPr/>
        </p:nvSpPr>
        <p:spPr bwMode="auto">
          <a:xfrm>
            <a:off x="3790950" y="909514"/>
            <a:ext cx="7886434" cy="5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ctr" anchorCtr="0" compatLnSpc="1">
            <a:prstTxWarp prst="textNoShape">
              <a:avLst/>
            </a:prstTxWarp>
          </a:bodyPr>
          <a:lstStyle>
            <a:lvl1pPr algn="ctr" defTabSz="544251" rtl="0" eaLnBrk="0" fontAlgn="base" hangingPunct="0">
              <a:spcBef>
                <a:spcPct val="0"/>
              </a:spcBef>
              <a:spcAft>
                <a:spcPct val="0"/>
              </a:spcAft>
              <a:defRPr sz="2900" kern="1200">
                <a:solidFill>
                  <a:srgbClr val="595959"/>
                </a:solidFill>
                <a:latin typeface="Arial" panose="020B0604020202020204" pitchFamily="34" charset="0"/>
                <a:ea typeface="ＭＳ Ｐゴシック" charset="-128"/>
                <a:cs typeface="Arial" panose="020B0604020202020204" pitchFamily="34" charset="0"/>
              </a:defRPr>
            </a:lvl1pPr>
            <a:lvl2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2pPr>
            <a:lvl3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3pPr>
            <a:lvl4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4pPr>
            <a:lvl5pPr algn="ctr" defTabSz="544251" rtl="0" eaLnBrk="0" fontAlgn="base" hangingPunct="0">
              <a:spcBef>
                <a:spcPct val="0"/>
              </a:spcBef>
              <a:spcAft>
                <a:spcPct val="0"/>
              </a:spcAft>
              <a:defRPr sz="3100">
                <a:solidFill>
                  <a:srgbClr val="595959"/>
                </a:solidFill>
                <a:latin typeface="Tahoma" pitchFamily="1" charset="0"/>
                <a:ea typeface="ＭＳ Ｐゴシック" charset="-128"/>
                <a:cs typeface="Tahoma" pitchFamily="4" charset="0"/>
              </a:defRPr>
            </a:lvl5pPr>
            <a:lvl6pPr marL="544251"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6pPr>
            <a:lvl7pPr marL="1088502"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7pPr>
            <a:lvl8pPr marL="1632753"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8pPr>
            <a:lvl9pPr marL="2177004" algn="ctr" defTabSz="544251" rtl="0" fontAlgn="base">
              <a:spcBef>
                <a:spcPct val="0"/>
              </a:spcBef>
              <a:spcAft>
                <a:spcPct val="0"/>
              </a:spcAft>
              <a:defRPr sz="5200">
                <a:solidFill>
                  <a:schemeClr val="tx1"/>
                </a:solidFill>
                <a:latin typeface="Calibri" charset="0"/>
                <a:ea typeface="ＭＳ Ｐゴシック" charset="-128"/>
                <a:cs typeface="ＭＳ Ｐゴシック" charset="-128"/>
              </a:defRPr>
            </a:lvl9pPr>
          </a:lstStyle>
          <a:p>
            <a:r>
              <a:rPr lang="de-DE" altLang="de-DE" sz="2200" dirty="0" smtClean="0">
                <a:solidFill>
                  <a:schemeClr val="tx1"/>
                </a:solidFill>
                <a:ea typeface="ＭＳ Ｐゴシック" pitchFamily="4" charset="-128"/>
              </a:rPr>
              <a:t>… in Gegenüberstellung zur speziellen Demenzverfügung </a:t>
            </a:r>
            <a:endParaRPr lang="de-DE" altLang="de-DE" sz="2200" dirty="0">
              <a:solidFill>
                <a:schemeClr val="tx1"/>
              </a:solidFill>
              <a:ea typeface="ＭＳ Ｐゴシック" pitchFamily="4" charset="-128"/>
            </a:endParaRPr>
          </a:p>
        </p:txBody>
      </p:sp>
    </p:spTree>
    <p:extLst>
      <p:ext uri="{BB962C8B-B14F-4D97-AF65-F5344CB8AC3E}">
        <p14:creationId xmlns:p14="http://schemas.microsoft.com/office/powerpoint/2010/main" val="16733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1256" y="168457"/>
            <a:ext cx="6806314" cy="669049"/>
          </a:xfrm>
        </p:spPr>
        <p:txBody>
          <a:bodyPr/>
          <a:lstStyle/>
          <a:p>
            <a:r>
              <a:rPr lang="de-DE" sz="2400" dirty="0" smtClean="0">
                <a:solidFill>
                  <a:schemeClr val="tx1"/>
                </a:solidFill>
              </a:rPr>
              <a:t>Kriterien der Einwilligungsfähigkeit </a:t>
            </a:r>
            <a:endParaRPr lang="de-DE" sz="2400" dirty="0">
              <a:solidFill>
                <a:schemeClr val="tx1"/>
              </a:solidFill>
            </a:endParaRPr>
          </a:p>
        </p:txBody>
      </p:sp>
      <p:sp>
        <p:nvSpPr>
          <p:cNvPr id="3" name="Inhaltsplatzhalter 2"/>
          <p:cNvSpPr>
            <a:spLocks noGrp="1"/>
          </p:cNvSpPr>
          <p:nvPr>
            <p:ph idx="1"/>
          </p:nvPr>
        </p:nvSpPr>
        <p:spPr>
          <a:xfrm>
            <a:off x="609521" y="1269554"/>
            <a:ext cx="10971372" cy="4176464"/>
          </a:xfrm>
        </p:spPr>
        <p:txBody>
          <a:bodyPr/>
          <a:lstStyle/>
          <a:p>
            <a:pPr marL="363538" lvl="1" indent="-363538">
              <a:spcBef>
                <a:spcPts val="300"/>
              </a:spcBef>
              <a:spcAft>
                <a:spcPts val="300"/>
              </a:spcAft>
              <a:buFont typeface="+mj-lt"/>
              <a:buAutoNum type="arabicPeriod"/>
              <a:tabLst>
                <a:tab pos="363538" algn="l"/>
                <a:tab pos="1933575" algn="l"/>
              </a:tabLst>
            </a:pPr>
            <a:r>
              <a:rPr lang="de-DE" b="1" dirty="0">
                <a:solidFill>
                  <a:schemeClr val="tx1"/>
                </a:solidFill>
                <a:ea typeface="Calibri" panose="020F0502020204030204" pitchFamily="34" charset="0"/>
                <a:cs typeface="Times New Roman" panose="02020603050405020304" pitchFamily="18" charset="0"/>
              </a:rPr>
              <a:t>Informationsverständnis</a:t>
            </a:r>
            <a:r>
              <a:rPr lang="de-DE" dirty="0">
                <a:solidFill>
                  <a:schemeClr val="tx1"/>
                </a:solidFill>
                <a:ea typeface="Calibri" panose="020F0502020204030204" pitchFamily="34" charset="0"/>
                <a:cs typeface="Times New Roman" panose="02020603050405020304" pitchFamily="18" charset="0"/>
              </a:rPr>
              <a:t> (Klärende Fragen: Können Sie mit eigenen Worten wiederholen, was Sie von der Aufklärung über Ihre Erkrankung/Behandlung verstanden haben?  Welches Ziel hat die Behandlung? Welche Risiken bestehen? Was ist der Nutzen?)</a:t>
            </a:r>
            <a:endParaRPr lang="de-DE" sz="1600" dirty="0">
              <a:solidFill>
                <a:schemeClr val="tx1"/>
              </a:solidFill>
              <a:latin typeface="Tahoma" panose="020B0604030504040204" pitchFamily="34" charset="0"/>
              <a:ea typeface="Calibri" panose="020F0502020204030204" pitchFamily="34" charset="0"/>
              <a:cs typeface="Times New Roman" panose="02020603050405020304" pitchFamily="18" charset="0"/>
            </a:endParaRPr>
          </a:p>
          <a:p>
            <a:pPr marL="363538" lvl="1" indent="-363538">
              <a:spcBef>
                <a:spcPts val="300"/>
              </a:spcBef>
              <a:spcAft>
                <a:spcPts val="300"/>
              </a:spcAft>
              <a:buFont typeface="+mj-lt"/>
              <a:buAutoNum type="arabicPeriod"/>
              <a:tabLst>
                <a:tab pos="363538" algn="l"/>
                <a:tab pos="1933575" algn="l"/>
              </a:tabLst>
            </a:pPr>
            <a:r>
              <a:rPr lang="de-DE" b="1" dirty="0">
                <a:solidFill>
                  <a:schemeClr val="tx1"/>
                </a:solidFill>
                <a:ea typeface="Calibri" panose="020F0502020204030204" pitchFamily="34" charset="0"/>
                <a:cs typeface="Times New Roman" panose="02020603050405020304" pitchFamily="18" charset="0"/>
              </a:rPr>
              <a:t>Einsicht</a:t>
            </a:r>
            <a:r>
              <a:rPr lang="de-DE" dirty="0">
                <a:solidFill>
                  <a:schemeClr val="tx1"/>
                </a:solidFill>
                <a:ea typeface="Calibri" panose="020F0502020204030204" pitchFamily="34" charset="0"/>
                <a:cs typeface="Times New Roman" panose="02020603050405020304" pitchFamily="18" charset="0"/>
              </a:rPr>
              <a:t> (Klärende Fragen: So sehen wir Ihre Erkrankung. Stimmen Sie dem zu oder haben Sie eine andere Einschätzung? Wie beurteilen Sie Ihren Gesundheitszustand?)</a:t>
            </a:r>
            <a:endParaRPr lang="de-DE" sz="1600" dirty="0">
              <a:solidFill>
                <a:schemeClr val="tx1"/>
              </a:solidFill>
              <a:latin typeface="Tahoma" panose="020B0604030504040204" pitchFamily="34" charset="0"/>
              <a:ea typeface="Calibri" panose="020F0502020204030204" pitchFamily="34" charset="0"/>
              <a:cs typeface="Times New Roman" panose="02020603050405020304" pitchFamily="18" charset="0"/>
            </a:endParaRPr>
          </a:p>
          <a:p>
            <a:pPr marL="363538" lvl="1" indent="-363538">
              <a:spcBef>
                <a:spcPts val="300"/>
              </a:spcBef>
              <a:spcAft>
                <a:spcPts val="300"/>
              </a:spcAft>
              <a:buFont typeface="+mj-lt"/>
              <a:buAutoNum type="arabicPeriod"/>
              <a:tabLst>
                <a:tab pos="363538" algn="l"/>
                <a:tab pos="1933575" algn="l"/>
              </a:tabLst>
            </a:pPr>
            <a:r>
              <a:rPr lang="de-DE" b="1" dirty="0">
                <a:solidFill>
                  <a:schemeClr val="tx1"/>
                </a:solidFill>
                <a:ea typeface="Calibri" panose="020F0502020204030204" pitchFamily="34" charset="0"/>
                <a:cs typeface="Times New Roman" panose="02020603050405020304" pitchFamily="18" charset="0"/>
              </a:rPr>
              <a:t>Urteilsvermögen</a:t>
            </a:r>
            <a:r>
              <a:rPr lang="de-DE" dirty="0">
                <a:solidFill>
                  <a:schemeClr val="tx1"/>
                </a:solidFill>
                <a:ea typeface="Calibri" panose="020F0502020204030204" pitchFamily="34" charset="0"/>
                <a:cs typeface="Times New Roman" panose="02020603050405020304" pitchFamily="18" charset="0"/>
              </a:rPr>
              <a:t> (Klärende Fragen: Was glauben Sie, ist das Beste für Sie? Warum haben Sie diese Entscheidung getroffen? Können Sie Konsequenzen der Entscheidung nennen?  Was ist Ihnen im Leben wichtig (persönliche Wertvorstellungen…)? Was droht, wenn Sie die Maßnahme durchführen oder nicht durchführen?)</a:t>
            </a:r>
            <a:endParaRPr lang="de-DE" sz="1600" dirty="0">
              <a:solidFill>
                <a:schemeClr val="tx1"/>
              </a:solidFill>
              <a:latin typeface="Tahoma" panose="020B0604030504040204" pitchFamily="34" charset="0"/>
              <a:ea typeface="Calibri" panose="020F0502020204030204" pitchFamily="34" charset="0"/>
              <a:cs typeface="Times New Roman" panose="02020603050405020304" pitchFamily="18" charset="0"/>
            </a:endParaRPr>
          </a:p>
          <a:p>
            <a:pPr marL="363538" lvl="1" indent="-363538">
              <a:spcBef>
                <a:spcPts val="300"/>
              </a:spcBef>
              <a:spcAft>
                <a:spcPts val="300"/>
              </a:spcAft>
              <a:buFont typeface="+mj-lt"/>
              <a:buAutoNum type="arabicPeriod"/>
              <a:tabLst>
                <a:tab pos="363538" algn="l"/>
                <a:tab pos="1933575" algn="l"/>
              </a:tabLst>
            </a:pPr>
            <a:r>
              <a:rPr lang="de-DE" b="1" dirty="0">
                <a:solidFill>
                  <a:schemeClr val="tx1"/>
                </a:solidFill>
                <a:ea typeface="Calibri" panose="020F0502020204030204" pitchFamily="34" charset="0"/>
                <a:cs typeface="Times New Roman" panose="02020603050405020304" pitchFamily="18" charset="0"/>
              </a:rPr>
              <a:t>Kommunizieren einer Entscheidung</a:t>
            </a:r>
            <a:r>
              <a:rPr lang="de-DE" dirty="0">
                <a:solidFill>
                  <a:schemeClr val="tx1"/>
                </a:solidFill>
                <a:ea typeface="Calibri" panose="020F0502020204030204" pitchFamily="34" charset="0"/>
                <a:cs typeface="Times New Roman" panose="02020603050405020304" pitchFamily="18" charset="0"/>
              </a:rPr>
              <a:t> (Klärende Frage: Welche Entscheidung treffen Sie, nachdem wir alles besprochen haben</a:t>
            </a:r>
            <a:r>
              <a:rPr lang="de-DE" dirty="0" smtClean="0">
                <a:solidFill>
                  <a:schemeClr val="tx1"/>
                </a:solidFill>
                <a:ea typeface="Calibri" panose="020F0502020204030204" pitchFamily="34" charset="0"/>
                <a:cs typeface="Times New Roman" panose="02020603050405020304" pitchFamily="18" charset="0"/>
              </a:rPr>
              <a:t>?)</a:t>
            </a:r>
          </a:p>
          <a:p>
            <a:pPr marL="0" lvl="1" indent="0">
              <a:spcBef>
                <a:spcPts val="300"/>
              </a:spcBef>
              <a:spcAft>
                <a:spcPts val="300"/>
              </a:spcAft>
              <a:buNone/>
              <a:tabLst>
                <a:tab pos="363538" algn="l"/>
                <a:tab pos="811213" algn="l"/>
                <a:tab pos="1933575" algn="l"/>
              </a:tabLst>
            </a:pPr>
            <a:r>
              <a:rPr lang="de-DE" sz="2400" b="1" dirty="0" smtClean="0">
                <a:sym typeface="Wingdings" panose="05000000000000000000" pitchFamily="2" charset="2"/>
              </a:rPr>
              <a:t>	</a:t>
            </a:r>
            <a:r>
              <a:rPr lang="de-DE" b="1" dirty="0">
                <a:sym typeface="Wingdings" panose="05000000000000000000" pitchFamily="2" charset="2"/>
              </a:rPr>
              <a:t>	</a:t>
            </a:r>
            <a:r>
              <a:rPr lang="de-DE" sz="2000" b="1" dirty="0" smtClean="0">
                <a:solidFill>
                  <a:schemeClr val="tx1"/>
                </a:solidFill>
              </a:rPr>
              <a:t>Einwilligungsunfähigkeit</a:t>
            </a:r>
            <a:r>
              <a:rPr lang="de-DE" sz="2000" dirty="0" smtClean="0">
                <a:solidFill>
                  <a:schemeClr val="tx1"/>
                </a:solidFill>
              </a:rPr>
              <a:t> </a:t>
            </a:r>
            <a:r>
              <a:rPr lang="de-DE" sz="2000" dirty="0">
                <a:solidFill>
                  <a:schemeClr val="tx1"/>
                </a:solidFill>
              </a:rPr>
              <a:t>ist bereits dann anzunehmen, wenn nur eines der genannten </a:t>
            </a:r>
            <a:r>
              <a:rPr lang="de-DE" sz="2000" dirty="0" smtClean="0">
                <a:solidFill>
                  <a:schemeClr val="tx1"/>
                </a:solidFill>
              </a:rPr>
              <a:t>		Kriterien </a:t>
            </a:r>
            <a:r>
              <a:rPr lang="de-DE" sz="2000" dirty="0">
                <a:solidFill>
                  <a:schemeClr val="tx1"/>
                </a:solidFill>
              </a:rPr>
              <a:t>nicht </a:t>
            </a:r>
            <a:r>
              <a:rPr lang="de-DE" sz="2000" dirty="0" smtClean="0">
                <a:solidFill>
                  <a:schemeClr val="tx1"/>
                </a:solidFill>
              </a:rPr>
              <a:t>ausreichend </a:t>
            </a:r>
            <a:r>
              <a:rPr lang="de-DE" sz="2000" dirty="0">
                <a:solidFill>
                  <a:schemeClr val="tx1"/>
                </a:solidFill>
              </a:rPr>
              <a:t>erfüllt </a:t>
            </a:r>
            <a:r>
              <a:rPr lang="de-DE" sz="2000" dirty="0" smtClean="0">
                <a:solidFill>
                  <a:schemeClr val="tx1"/>
                </a:solidFill>
              </a:rPr>
              <a:t>wird!</a:t>
            </a:r>
            <a:endParaRPr lang="de-DE" sz="2000" dirty="0">
              <a:solidFill>
                <a:schemeClr val="tx1"/>
              </a:solidFill>
            </a:endParaRPr>
          </a:p>
        </p:txBody>
      </p:sp>
    </p:spTree>
    <p:extLst>
      <p:ext uri="{BB962C8B-B14F-4D97-AF65-F5344CB8AC3E}">
        <p14:creationId xmlns:p14="http://schemas.microsoft.com/office/powerpoint/2010/main" val="1912225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41256" y="168457"/>
            <a:ext cx="6806314" cy="669049"/>
          </a:xfrm>
        </p:spPr>
        <p:txBody>
          <a:bodyPr/>
          <a:lstStyle/>
          <a:p>
            <a:r>
              <a:rPr lang="de-DE" sz="2400" dirty="0" smtClean="0">
                <a:solidFill>
                  <a:schemeClr val="tx1"/>
                </a:solidFill>
              </a:rPr>
              <a:t>Beurteilung der Einwilligungsfähigkeit </a:t>
            </a:r>
            <a:endParaRPr lang="de-DE" sz="2400" dirty="0">
              <a:solidFill>
                <a:schemeClr val="tx1"/>
              </a:solidFill>
            </a:endParaRPr>
          </a:p>
        </p:txBody>
      </p:sp>
      <p:sp>
        <p:nvSpPr>
          <p:cNvPr id="4" name="Rechteck 3"/>
          <p:cNvSpPr/>
          <p:nvPr/>
        </p:nvSpPr>
        <p:spPr>
          <a:xfrm>
            <a:off x="571805" y="1413570"/>
            <a:ext cx="10945216" cy="3400931"/>
          </a:xfrm>
          <a:prstGeom prst="rect">
            <a:avLst/>
          </a:prstGeom>
        </p:spPr>
        <p:txBody>
          <a:bodyPr wrap="square">
            <a:spAutoFit/>
          </a:bodyPr>
          <a:lstStyle/>
          <a:p>
            <a:pPr marL="176213" indent="-176213">
              <a:spcBef>
                <a:spcPts val="600"/>
              </a:spcBef>
              <a:buFont typeface="Arial" panose="020B0604020202020204" pitchFamily="34" charset="0"/>
              <a:buChar char="•"/>
            </a:pPr>
            <a:r>
              <a:rPr lang="de-DE" sz="2000" dirty="0"/>
              <a:t>Die Beurteilung der Einwilligung ist immer ein klinisches Urteil. </a:t>
            </a:r>
          </a:p>
          <a:p>
            <a:pPr marL="176213" indent="-176213">
              <a:spcBef>
                <a:spcPts val="600"/>
              </a:spcBef>
              <a:buFont typeface="Arial" panose="020B0604020202020204" pitchFamily="34" charset="0"/>
              <a:buChar char="•"/>
            </a:pPr>
            <a:r>
              <a:rPr lang="de-DE" sz="2000" dirty="0"/>
              <a:t>Die bloße Anwendung eines psychometrischen </a:t>
            </a:r>
            <a:r>
              <a:rPr lang="de-DE" sz="2000" dirty="0" err="1"/>
              <a:t>Testscores</a:t>
            </a:r>
            <a:r>
              <a:rPr lang="de-DE" sz="2000" dirty="0"/>
              <a:t> (z. B. MMST-Score) kann dieses unterstützen, aber nicht ersetzen.   Autoren halten ab MMST-Werten kleiner 23 bzw. kleiner 19 eine Einwilligungsfähigkeit für eher unwahrscheinlich.</a:t>
            </a:r>
          </a:p>
          <a:p>
            <a:pPr marL="176213" indent="-176213">
              <a:spcBef>
                <a:spcPts val="600"/>
              </a:spcBef>
              <a:buFont typeface="Arial" panose="020B0604020202020204" pitchFamily="34" charset="0"/>
              <a:buChar char="•"/>
            </a:pPr>
            <a:r>
              <a:rPr lang="de-DE" sz="2000" dirty="0"/>
              <a:t>Das Ausmaß, in dem ein Patient einwilligungsfähig ist, hängt jeweils von der Komplexität der zu treffenden Entscheidung ab. So könnte ein an Demenz leidender Patient hinsichtlich einfacher Alltagsentscheidungen einwilligungsfähig sein, hinsichtlich komplexer medizinischer Entscheidungen aber nicht. </a:t>
            </a:r>
            <a:endParaRPr lang="de-DE" sz="2000" dirty="0" smtClean="0"/>
          </a:p>
          <a:p>
            <a:pPr marL="176213" indent="-176213">
              <a:spcBef>
                <a:spcPts val="600"/>
              </a:spcBef>
              <a:buFont typeface="Arial" panose="020B0604020202020204" pitchFamily="34" charset="0"/>
              <a:buChar char="•"/>
            </a:pPr>
            <a:r>
              <a:rPr lang="de-DE" sz="2000" dirty="0" smtClean="0"/>
              <a:t>Im </a:t>
            </a:r>
            <a:r>
              <a:rPr lang="de-DE" sz="2000" dirty="0"/>
              <a:t>Zweifelsfall müssen psychiatrische Fachärzte oder entsprechend geschulte Ärzte als Experten hinzugezogen werden. </a:t>
            </a:r>
          </a:p>
        </p:txBody>
      </p:sp>
    </p:spTree>
    <p:extLst>
      <p:ext uri="{BB962C8B-B14F-4D97-AF65-F5344CB8AC3E}">
        <p14:creationId xmlns:p14="http://schemas.microsoft.com/office/powerpoint/2010/main" val="152397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5086" y="72008"/>
            <a:ext cx="4320480" cy="837506"/>
          </a:xfrm>
        </p:spPr>
        <p:txBody>
          <a:bodyPr/>
          <a:lstStyle/>
          <a:p>
            <a:r>
              <a:rPr lang="de-DE" sz="2200" smtClean="0">
                <a:solidFill>
                  <a:schemeClr val="tx1"/>
                </a:solidFill>
              </a:rPr>
              <a:t>Mini-Mental-Status-Test (MMST)</a:t>
            </a:r>
            <a:endParaRPr lang="de-DE" sz="2200">
              <a:solidFill>
                <a:schemeClr val="tx1"/>
              </a:solidFill>
            </a:endParaRPr>
          </a:p>
        </p:txBody>
      </p:sp>
      <p:pic>
        <p:nvPicPr>
          <p:cNvPr id="4" name="Grafik 3"/>
          <p:cNvPicPr>
            <a:picLocks noChangeAspect="1"/>
          </p:cNvPicPr>
          <p:nvPr/>
        </p:nvPicPr>
        <p:blipFill rotWithShape="1">
          <a:blip r:embed="rId2"/>
          <a:srcRect t="7239"/>
          <a:stretch/>
        </p:blipFill>
        <p:spPr>
          <a:xfrm>
            <a:off x="406574" y="152436"/>
            <a:ext cx="4248472" cy="6172006"/>
          </a:xfrm>
          <a:prstGeom prst="rect">
            <a:avLst/>
          </a:prstGeom>
          <a:ln w="28575">
            <a:solidFill>
              <a:schemeClr val="accent1">
                <a:lumMod val="75000"/>
              </a:schemeClr>
            </a:solidFill>
          </a:ln>
        </p:spPr>
      </p:pic>
      <p:pic>
        <p:nvPicPr>
          <p:cNvPr id="5" name="Grafik 4"/>
          <p:cNvPicPr>
            <a:picLocks noChangeAspect="1"/>
          </p:cNvPicPr>
          <p:nvPr/>
        </p:nvPicPr>
        <p:blipFill>
          <a:blip r:embed="rId3"/>
          <a:stretch>
            <a:fillRect/>
          </a:stretch>
        </p:blipFill>
        <p:spPr>
          <a:xfrm>
            <a:off x="5591150" y="1269554"/>
            <a:ext cx="5480143" cy="4752528"/>
          </a:xfrm>
          <a:prstGeom prst="rect">
            <a:avLst/>
          </a:prstGeom>
          <a:ln w="28575">
            <a:solidFill>
              <a:schemeClr val="accent1">
                <a:lumMod val="75000"/>
              </a:schemeClr>
            </a:solidFill>
          </a:ln>
        </p:spPr>
      </p:pic>
    </p:spTree>
    <p:extLst>
      <p:ext uri="{BB962C8B-B14F-4D97-AF65-F5344CB8AC3E}">
        <p14:creationId xmlns:p14="http://schemas.microsoft.com/office/powerpoint/2010/main" val="3172358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3204" y="1496317"/>
            <a:ext cx="11246325" cy="2664296"/>
          </a:xfrm>
        </p:spPr>
        <p:txBody>
          <a:bodyPr/>
          <a:lstStyle/>
          <a:p>
            <a:pPr marL="0" indent="0">
              <a:buNone/>
            </a:pPr>
            <a:r>
              <a:rPr lang="de-DE" sz="2000" b="1" dirty="0" smtClean="0">
                <a:solidFill>
                  <a:schemeClr val="tx1"/>
                </a:solidFill>
              </a:rPr>
              <a:t>Weitere Vorbehalte gegenüber einer Demenzverfügung: </a:t>
            </a:r>
          </a:p>
          <a:p>
            <a:pPr marL="0" indent="0">
              <a:buNone/>
            </a:pPr>
            <a:endParaRPr lang="de-DE" sz="800" b="1" dirty="0">
              <a:solidFill>
                <a:schemeClr val="tx1"/>
              </a:solidFill>
            </a:endParaRPr>
          </a:p>
          <a:p>
            <a:pPr marL="361950" lvl="0" indent="-361950">
              <a:spcBef>
                <a:spcPts val="600"/>
              </a:spcBef>
              <a:spcAft>
                <a:spcPts val="600"/>
              </a:spcAft>
              <a:buFont typeface="+mj-lt"/>
              <a:buAutoNum type="arabicPeriod"/>
            </a:pPr>
            <a:r>
              <a:rPr lang="de-DE" sz="2000" dirty="0" smtClean="0">
                <a:solidFill>
                  <a:schemeClr val="tx1"/>
                </a:solidFill>
              </a:rPr>
              <a:t>Das </a:t>
            </a:r>
            <a:r>
              <a:rPr lang="de-DE" sz="2000" dirty="0">
                <a:solidFill>
                  <a:schemeClr val="tx1"/>
                </a:solidFill>
              </a:rPr>
              <a:t>Argument der Nicht-Identität der demenziellen mit der verfügenden </a:t>
            </a:r>
            <a:r>
              <a:rPr lang="de-DE" sz="2000" dirty="0" smtClean="0">
                <a:solidFill>
                  <a:schemeClr val="tx1"/>
                </a:solidFill>
              </a:rPr>
              <a:t>Person</a:t>
            </a:r>
            <a:endParaRPr lang="de-DE" sz="2000" dirty="0">
              <a:solidFill>
                <a:schemeClr val="tx1"/>
              </a:solidFill>
            </a:endParaRPr>
          </a:p>
          <a:p>
            <a:pPr marL="361950" lvl="0" indent="-361950">
              <a:spcBef>
                <a:spcPts val="600"/>
              </a:spcBef>
              <a:spcAft>
                <a:spcPts val="600"/>
              </a:spcAft>
              <a:buFont typeface="+mj-lt"/>
              <a:buAutoNum type="arabicPeriod"/>
            </a:pPr>
            <a:r>
              <a:rPr lang="de-DE" sz="2000" dirty="0">
                <a:solidFill>
                  <a:schemeClr val="tx1"/>
                </a:solidFill>
              </a:rPr>
              <a:t>D</a:t>
            </a:r>
            <a:r>
              <a:rPr lang="de-DE" sz="2000" dirty="0" smtClean="0">
                <a:solidFill>
                  <a:schemeClr val="tx1"/>
                </a:solidFill>
              </a:rPr>
              <a:t>as </a:t>
            </a:r>
            <a:r>
              <a:rPr lang="de-DE" sz="2000" dirty="0">
                <a:solidFill>
                  <a:schemeClr val="tx1"/>
                </a:solidFill>
              </a:rPr>
              <a:t>Argument der mangelnden Validität von „Demenzverfügungen“ aufgrund der begrenzten Vorstellbarkeit des Erlebens von Demenzkranken in fortgeschrittenen Stadien der </a:t>
            </a:r>
            <a:r>
              <a:rPr lang="de-DE" sz="2000" dirty="0" smtClean="0">
                <a:solidFill>
                  <a:schemeClr val="tx1"/>
                </a:solidFill>
              </a:rPr>
              <a:t>Erkrankung </a:t>
            </a:r>
            <a:r>
              <a:rPr lang="de-DE" sz="2000" dirty="0">
                <a:solidFill>
                  <a:schemeClr val="tx1"/>
                </a:solidFill>
              </a:rPr>
              <a:t> </a:t>
            </a:r>
            <a:r>
              <a:rPr lang="de-DE" sz="2000" dirty="0" smtClean="0">
                <a:solidFill>
                  <a:schemeClr val="tx1"/>
                </a:solidFill>
              </a:rPr>
              <a:t> </a:t>
            </a:r>
            <a:endParaRPr lang="de-DE" sz="2000" dirty="0">
              <a:solidFill>
                <a:schemeClr val="tx1"/>
              </a:solidFill>
            </a:endParaRPr>
          </a:p>
          <a:p>
            <a:pPr marL="361950" indent="-361950"/>
            <a:endParaRPr lang="de-DE" sz="2000" dirty="0">
              <a:solidFill>
                <a:schemeClr val="tx1"/>
              </a:solidFill>
            </a:endParaRPr>
          </a:p>
        </p:txBody>
      </p:sp>
      <p:sp>
        <p:nvSpPr>
          <p:cNvPr id="7" name="Titel 1"/>
          <p:cNvSpPr>
            <a:spLocks noGrp="1"/>
          </p:cNvSpPr>
          <p:nvPr>
            <p:ph type="title"/>
          </p:nvPr>
        </p:nvSpPr>
        <p:spPr>
          <a:xfrm>
            <a:off x="2206774" y="261442"/>
            <a:ext cx="7416824" cy="525033"/>
          </a:xfrm>
        </p:spPr>
        <p:txBody>
          <a:bodyPr/>
          <a:lstStyle/>
          <a:p>
            <a:r>
              <a:rPr lang="de-DE" sz="2200" dirty="0">
                <a:solidFill>
                  <a:schemeClr val="tx1"/>
                </a:solidFill>
              </a:rPr>
              <a:t>Argumente gegen die Gültigkeit einer Demenzverfügung </a:t>
            </a:r>
          </a:p>
        </p:txBody>
      </p:sp>
    </p:spTree>
    <p:extLst>
      <p:ext uri="{BB962C8B-B14F-4D97-AF65-F5344CB8AC3E}">
        <p14:creationId xmlns:p14="http://schemas.microsoft.com/office/powerpoint/2010/main" val="3460354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2633649" y="189434"/>
            <a:ext cx="6806314" cy="562031"/>
          </a:xfrm>
        </p:spPr>
        <p:txBody>
          <a:bodyPr/>
          <a:lstStyle/>
          <a:p>
            <a:r>
              <a:rPr lang="de-DE" altLang="de-DE" sz="2000" dirty="0" smtClean="0">
                <a:solidFill>
                  <a:schemeClr val="tx1"/>
                </a:solidFill>
                <a:ea typeface="ＭＳ Ｐゴシック" pitchFamily="4" charset="-128"/>
              </a:rPr>
              <a:t>„ACP-Dauerhafte Einwilligungsunfähigkeit“ im Vergleich  zur speziellen Demenzverfügung </a:t>
            </a:r>
            <a:endParaRPr lang="de-DE" altLang="de-DE" sz="2000" dirty="0">
              <a:solidFill>
                <a:schemeClr val="tx1"/>
              </a:solidFill>
              <a:ea typeface="ＭＳ Ｐゴシック" pitchFamily="4" charset="-128"/>
            </a:endParaRPr>
          </a:p>
        </p:txBody>
      </p:sp>
      <p:sp>
        <p:nvSpPr>
          <p:cNvPr id="4" name="Inhaltsplatzhalter 2"/>
          <p:cNvSpPr>
            <a:spLocks noGrp="1"/>
          </p:cNvSpPr>
          <p:nvPr>
            <p:ph idx="1"/>
          </p:nvPr>
        </p:nvSpPr>
        <p:spPr>
          <a:xfrm>
            <a:off x="3862959" y="1197546"/>
            <a:ext cx="8280919" cy="4896544"/>
          </a:xfrm>
        </p:spPr>
        <p:txBody>
          <a:bodyPr/>
          <a:lstStyle/>
          <a:p>
            <a:pPr marL="265113" indent="-265113">
              <a:spcBef>
                <a:spcPts val="600"/>
              </a:spcBef>
              <a:spcAft>
                <a:spcPts val="300"/>
              </a:spcAft>
              <a:buFont typeface="+mj-lt"/>
              <a:buAutoNum type="arabicPeriod"/>
            </a:pPr>
            <a:r>
              <a:rPr lang="de-DE" sz="1600" dirty="0">
                <a:solidFill>
                  <a:schemeClr val="tx1"/>
                </a:solidFill>
              </a:rPr>
              <a:t>Ist das </a:t>
            </a:r>
            <a:r>
              <a:rPr lang="de-DE" sz="1600" dirty="0" smtClean="0">
                <a:solidFill>
                  <a:schemeClr val="tx1"/>
                </a:solidFill>
              </a:rPr>
              <a:t>ACP-Formular </a:t>
            </a:r>
            <a:r>
              <a:rPr lang="de-DE" sz="1600" dirty="0">
                <a:solidFill>
                  <a:schemeClr val="tx1"/>
                </a:solidFill>
              </a:rPr>
              <a:t>geeignet, um Menschen in gesunden Tagen anzusprechen?</a:t>
            </a:r>
          </a:p>
          <a:p>
            <a:pPr marL="265113" lvl="0" indent="-265113">
              <a:spcBef>
                <a:spcPts val="600"/>
              </a:spcBef>
              <a:spcAft>
                <a:spcPts val="300"/>
              </a:spcAft>
              <a:buFont typeface="+mj-lt"/>
              <a:buAutoNum type="arabicPeriod"/>
            </a:pPr>
            <a:r>
              <a:rPr lang="de-DE" sz="1600" dirty="0" smtClean="0">
                <a:solidFill>
                  <a:schemeClr val="tx1"/>
                </a:solidFill>
              </a:rPr>
              <a:t>Entfaltet das ACP-Formular Wirksamkeit für die Autonomie eines einwilligungs</a:t>
            </a:r>
            <a:r>
              <a:rPr lang="de-DE" sz="1600" b="1" dirty="0" smtClean="0">
                <a:solidFill>
                  <a:schemeClr val="tx1"/>
                </a:solidFill>
              </a:rPr>
              <a:t>un</a:t>
            </a:r>
            <a:r>
              <a:rPr lang="de-DE" sz="1600" dirty="0" smtClean="0">
                <a:solidFill>
                  <a:schemeClr val="tx1"/>
                </a:solidFill>
              </a:rPr>
              <a:t>fähigen Demenzkranken in seiner frühen oder mittleren Phase?</a:t>
            </a:r>
          </a:p>
          <a:p>
            <a:pPr marL="265113" indent="-265113">
              <a:spcBef>
                <a:spcPts val="600"/>
              </a:spcBef>
              <a:spcAft>
                <a:spcPts val="300"/>
              </a:spcAft>
              <a:buFont typeface="+mj-lt"/>
              <a:buAutoNum type="arabicPeriod"/>
            </a:pPr>
            <a:r>
              <a:rPr lang="de-DE" sz="1600" dirty="0" smtClean="0">
                <a:solidFill>
                  <a:schemeClr val="tx1"/>
                </a:solidFill>
              </a:rPr>
              <a:t>„</a:t>
            </a:r>
            <a:r>
              <a:rPr lang="de-DE" sz="1600" dirty="0">
                <a:solidFill>
                  <a:schemeClr val="tx1"/>
                </a:solidFill>
              </a:rPr>
              <a:t>Demenzverfügungen“ </a:t>
            </a:r>
            <a:r>
              <a:rPr lang="de-DE" sz="1600" dirty="0" smtClean="0">
                <a:solidFill>
                  <a:schemeClr val="tx1"/>
                </a:solidFill>
              </a:rPr>
              <a:t>könnte man mangelnde </a:t>
            </a:r>
            <a:r>
              <a:rPr lang="de-DE" sz="1600" dirty="0">
                <a:solidFill>
                  <a:schemeClr val="tx1"/>
                </a:solidFill>
              </a:rPr>
              <a:t>Validität </a:t>
            </a:r>
            <a:r>
              <a:rPr lang="de-DE" sz="1600" dirty="0" smtClean="0">
                <a:solidFill>
                  <a:schemeClr val="tx1"/>
                </a:solidFill>
              </a:rPr>
              <a:t>aufgrund </a:t>
            </a:r>
            <a:r>
              <a:rPr lang="de-DE" sz="1600" dirty="0">
                <a:solidFill>
                  <a:schemeClr val="tx1"/>
                </a:solidFill>
              </a:rPr>
              <a:t>der begrenzten Vorstellbarkeit des Erlebens </a:t>
            </a:r>
            <a:r>
              <a:rPr lang="de-DE" sz="1600" dirty="0" smtClean="0">
                <a:solidFill>
                  <a:schemeClr val="tx1"/>
                </a:solidFill>
              </a:rPr>
              <a:t>eine Demenzerkrankung vorwerfen. Würde dies nicht umso mehr für </a:t>
            </a:r>
            <a:r>
              <a:rPr lang="de-DE" sz="1600" dirty="0">
                <a:solidFill>
                  <a:schemeClr val="tx1"/>
                </a:solidFill>
              </a:rPr>
              <a:t>das </a:t>
            </a:r>
            <a:r>
              <a:rPr lang="de-DE" sz="1600" dirty="0" smtClean="0">
                <a:solidFill>
                  <a:schemeClr val="tx1"/>
                </a:solidFill>
              </a:rPr>
              <a:t>ACP-Formular gelten, dem eine eher `abstrakte Form´ der Einwilligungs</a:t>
            </a:r>
            <a:r>
              <a:rPr lang="de-DE" sz="1600" b="1" dirty="0" smtClean="0">
                <a:solidFill>
                  <a:schemeClr val="tx1"/>
                </a:solidFill>
              </a:rPr>
              <a:t>un</a:t>
            </a:r>
            <a:r>
              <a:rPr lang="de-DE" sz="1600" dirty="0" smtClean="0">
                <a:solidFill>
                  <a:schemeClr val="tx1"/>
                </a:solidFill>
              </a:rPr>
              <a:t>fähigkeit zu Grunde liegt?</a:t>
            </a:r>
            <a:endParaRPr lang="de-DE" sz="1600" dirty="0">
              <a:solidFill>
                <a:schemeClr val="tx1"/>
              </a:solidFill>
            </a:endParaRPr>
          </a:p>
          <a:p>
            <a:pPr marL="265113" lvl="0" indent="-265113">
              <a:spcBef>
                <a:spcPts val="600"/>
              </a:spcBef>
              <a:spcAft>
                <a:spcPts val="300"/>
              </a:spcAft>
              <a:buFont typeface="+mj-lt"/>
              <a:buAutoNum type="arabicPeriod"/>
            </a:pPr>
            <a:r>
              <a:rPr lang="de-DE" sz="1600" dirty="0" smtClean="0">
                <a:solidFill>
                  <a:schemeClr val="tx1"/>
                </a:solidFill>
              </a:rPr>
              <a:t>Haben wir damit ein realistisches Instrument, als Angebot gegen eine faktisch vor-liegende Reichweitenbegrenzung, bzw. wendet sich das ACP-Formular nicht auch eher an Menschen, deren Einwilligungs</a:t>
            </a:r>
            <a:r>
              <a:rPr lang="de-DE" sz="1600" b="1" dirty="0" smtClean="0">
                <a:solidFill>
                  <a:schemeClr val="tx1"/>
                </a:solidFill>
              </a:rPr>
              <a:t>un</a:t>
            </a:r>
            <a:r>
              <a:rPr lang="de-DE" sz="1600" dirty="0" smtClean="0">
                <a:solidFill>
                  <a:schemeClr val="tx1"/>
                </a:solidFill>
              </a:rPr>
              <a:t>fähigkeit mit einer schwersten somatischen Beeinträchtigung verbunden ist? Drückt es, mit dem Angebot, dass es </a:t>
            </a:r>
            <a:r>
              <a:rPr lang="de-DE" sz="1600" i="1" dirty="0" smtClean="0">
                <a:solidFill>
                  <a:schemeClr val="tx1"/>
                </a:solidFill>
              </a:rPr>
              <a:t>„auch für den Fall des sog. Syndroms reaktionsloser Wachheit gelten“</a:t>
            </a:r>
            <a:r>
              <a:rPr lang="de-DE" sz="1600" dirty="0" smtClean="0">
                <a:solidFill>
                  <a:schemeClr val="tx1"/>
                </a:solidFill>
              </a:rPr>
              <a:t> soll, dies nicht geradezu aus? </a:t>
            </a:r>
          </a:p>
          <a:p>
            <a:pPr marL="265113" lvl="0" indent="-265113">
              <a:spcBef>
                <a:spcPts val="600"/>
              </a:spcBef>
              <a:spcAft>
                <a:spcPts val="300"/>
              </a:spcAft>
              <a:buFont typeface="+mj-lt"/>
              <a:buAutoNum type="arabicPeriod"/>
            </a:pPr>
            <a:r>
              <a:rPr lang="de-DE" sz="1600" dirty="0" smtClean="0">
                <a:solidFill>
                  <a:schemeClr val="tx1"/>
                </a:solidFill>
              </a:rPr>
              <a:t>Der </a:t>
            </a:r>
            <a:r>
              <a:rPr lang="de-DE" sz="1600" dirty="0">
                <a:solidFill>
                  <a:schemeClr val="tx1"/>
                </a:solidFill>
              </a:rPr>
              <a:t>potentielle Konflikt mit dem sogenannten „natürlichen Willen</a:t>
            </a:r>
            <a:r>
              <a:rPr lang="de-DE" sz="1600" dirty="0" smtClean="0">
                <a:solidFill>
                  <a:schemeClr val="tx1"/>
                </a:solidFill>
              </a:rPr>
              <a:t>“ wird nur für das Therapieziel „C = </a:t>
            </a:r>
            <a:r>
              <a:rPr lang="de-DE" sz="1600" dirty="0" err="1" smtClean="0">
                <a:solidFill>
                  <a:schemeClr val="tx1"/>
                </a:solidFill>
              </a:rPr>
              <a:t>Palliation</a:t>
            </a:r>
            <a:r>
              <a:rPr lang="de-DE" sz="1600" dirty="0" smtClean="0">
                <a:solidFill>
                  <a:schemeClr val="tx1"/>
                </a:solidFill>
              </a:rPr>
              <a:t>“ angesprochen und bezieht sich nicht auf die anderen Therapieziele oder verschiedene Ausprägungen einer Erkrankung.</a:t>
            </a:r>
          </a:p>
          <a:p>
            <a:pPr marL="265113" lvl="0" indent="-265113">
              <a:spcBef>
                <a:spcPts val="600"/>
              </a:spcBef>
              <a:spcAft>
                <a:spcPts val="300"/>
              </a:spcAft>
              <a:buFont typeface="+mj-lt"/>
              <a:buAutoNum type="arabicPeriod"/>
            </a:pPr>
            <a:r>
              <a:rPr lang="de-DE" sz="1600" dirty="0" smtClean="0">
                <a:solidFill>
                  <a:schemeClr val="tx1"/>
                </a:solidFill>
              </a:rPr>
              <a:t>Eine differenzierte Stellungnahme zur Frage des unterstützenden Eingebens von Flüssigkeit und Nahrung ist nicht vorhanden. </a:t>
            </a:r>
            <a:endParaRPr lang="de-DE" sz="1600" dirty="0">
              <a:solidFill>
                <a:schemeClr val="tx1"/>
              </a:solidFill>
            </a:endParaRPr>
          </a:p>
        </p:txBody>
      </p:sp>
      <p:pic>
        <p:nvPicPr>
          <p:cNvPr id="5" name="Grafik 4"/>
          <p:cNvPicPr>
            <a:picLocks noChangeAspect="1"/>
          </p:cNvPicPr>
          <p:nvPr/>
        </p:nvPicPr>
        <p:blipFill>
          <a:blip r:embed="rId3"/>
          <a:stretch>
            <a:fillRect/>
          </a:stretch>
        </p:blipFill>
        <p:spPr>
          <a:xfrm>
            <a:off x="378009" y="1078625"/>
            <a:ext cx="3268925" cy="5087473"/>
          </a:xfrm>
          <a:prstGeom prst="rect">
            <a:avLst/>
          </a:prstGeom>
        </p:spPr>
      </p:pic>
    </p:spTree>
    <p:extLst>
      <p:ext uri="{BB962C8B-B14F-4D97-AF65-F5344CB8AC3E}">
        <p14:creationId xmlns:p14="http://schemas.microsoft.com/office/powerpoint/2010/main" val="22899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Rot="1" noChangeArrowheads="1"/>
          </p:cNvSpPr>
          <p:nvPr>
            <p:ph type="title"/>
          </p:nvPr>
        </p:nvSpPr>
        <p:spPr>
          <a:xfrm>
            <a:off x="2710830" y="261442"/>
            <a:ext cx="6825362" cy="778055"/>
          </a:xfrm>
        </p:spPr>
        <p:txBody>
          <a:bodyPr anchor="t"/>
          <a:lstStyle/>
          <a:p>
            <a:pPr eaLnBrk="1" hangingPunct="1"/>
            <a:r>
              <a:rPr lang="de-DE" altLang="de-DE" sz="2800" b="1" dirty="0" smtClean="0">
                <a:solidFill>
                  <a:schemeClr val="tx1"/>
                </a:solidFill>
                <a:ea typeface="ＭＳ Ｐゴシック" pitchFamily="4" charset="-128"/>
              </a:rPr>
              <a:t>Konsens </a:t>
            </a:r>
          </a:p>
        </p:txBody>
      </p:sp>
      <p:sp>
        <p:nvSpPr>
          <p:cNvPr id="7" name="Textfeld 6"/>
          <p:cNvSpPr txBox="1">
            <a:spLocks noChangeArrowheads="1"/>
          </p:cNvSpPr>
          <p:nvPr/>
        </p:nvSpPr>
        <p:spPr bwMode="auto">
          <a:xfrm>
            <a:off x="432484" y="1497029"/>
            <a:ext cx="11238037" cy="3680121"/>
          </a:xfrm>
          <a:prstGeom prst="rect">
            <a:avLst/>
          </a:prstGeom>
          <a:solidFill>
            <a:schemeClr val="bg1"/>
          </a:solidFill>
          <a:ln>
            <a:noFill/>
          </a:ln>
        </p:spPr>
        <p:txBody>
          <a:bodyPr wrap="square" lIns="108850" tIns="54425" rIns="108850" bIns="54425">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spcBef>
                <a:spcPts val="600"/>
              </a:spcBef>
              <a:spcAft>
                <a:spcPts val="600"/>
              </a:spcAft>
              <a:defRPr/>
            </a:pPr>
            <a:r>
              <a:rPr lang="de-DE" altLang="de-DE" dirty="0" smtClean="0">
                <a:latin typeface="Arial" panose="020B0604020202020204" pitchFamily="34" charset="0"/>
                <a:cs typeface="Arial" panose="020B0604020202020204" pitchFamily="34" charset="0"/>
              </a:rPr>
              <a:t>Richtschnur allen medizinischen Handelns: </a:t>
            </a:r>
          </a:p>
          <a:p>
            <a:pPr algn="ctr" eaLnBrk="1" hangingPunct="1">
              <a:spcBef>
                <a:spcPts val="600"/>
              </a:spcBef>
              <a:spcAft>
                <a:spcPts val="600"/>
              </a:spcAft>
              <a:defRPr/>
            </a:pPr>
            <a:r>
              <a:rPr lang="de-DE" altLang="de-DE" dirty="0" smtClean="0">
                <a:latin typeface="Arial" panose="020B0604020202020204" pitchFamily="34" charset="0"/>
                <a:cs typeface="Arial" panose="020B0604020202020204" pitchFamily="34" charset="0"/>
              </a:rPr>
              <a:t> </a:t>
            </a:r>
            <a:r>
              <a:rPr lang="de-DE" altLang="de-DE" sz="2800" b="1" dirty="0" smtClean="0">
                <a:latin typeface="Arial" panose="020B0604020202020204" pitchFamily="34" charset="0"/>
                <a:cs typeface="Arial" panose="020B0604020202020204" pitchFamily="34" charset="0"/>
              </a:rPr>
              <a:t>Patientenwille</a:t>
            </a:r>
            <a:r>
              <a:rPr lang="de-DE" altLang="de-DE" sz="2800" dirty="0" smtClean="0">
                <a:latin typeface="Arial" panose="020B0604020202020204" pitchFamily="34" charset="0"/>
                <a:cs typeface="Arial" panose="020B0604020202020204" pitchFamily="34" charset="0"/>
              </a:rPr>
              <a:t>!</a:t>
            </a:r>
          </a:p>
          <a:p>
            <a:pPr algn="ctr" eaLnBrk="1" hangingPunct="1">
              <a:spcBef>
                <a:spcPts val="600"/>
              </a:spcBef>
              <a:spcAft>
                <a:spcPts val="600"/>
              </a:spcAft>
              <a:defRPr/>
            </a:pPr>
            <a:endParaRPr lang="de-DE" altLang="de-DE" dirty="0" smtClean="0">
              <a:latin typeface="Arial" panose="020B0604020202020204" pitchFamily="34" charset="0"/>
              <a:cs typeface="Arial" panose="020B0604020202020204" pitchFamily="34" charset="0"/>
            </a:endParaRPr>
          </a:p>
          <a:p>
            <a:pPr algn="ctr" eaLnBrk="1" hangingPunct="1">
              <a:spcBef>
                <a:spcPts val="600"/>
              </a:spcBef>
              <a:spcAft>
                <a:spcPts val="600"/>
              </a:spcAft>
              <a:defRPr/>
            </a:pPr>
            <a:r>
              <a:rPr lang="de-DE" altLang="de-DE" dirty="0" smtClean="0">
                <a:latin typeface="Arial" panose="020B0604020202020204" pitchFamily="34" charset="0"/>
                <a:cs typeface="Arial" panose="020B0604020202020204" pitchFamily="34" charset="0"/>
              </a:rPr>
              <a:t>Vorstellungen oder Wünsche von Angehörigen oder Ärzten</a:t>
            </a:r>
          </a:p>
          <a:p>
            <a:pPr algn="ctr" eaLnBrk="1" hangingPunct="1">
              <a:spcBef>
                <a:spcPts val="600"/>
              </a:spcBef>
              <a:spcAft>
                <a:spcPts val="600"/>
              </a:spcAft>
              <a:defRPr/>
            </a:pPr>
            <a:endParaRPr lang="de-DE" altLang="de-DE" dirty="0" smtClean="0">
              <a:latin typeface="Arial" panose="020B0604020202020204" pitchFamily="34" charset="0"/>
              <a:cs typeface="Arial" panose="020B0604020202020204" pitchFamily="34" charset="0"/>
            </a:endParaRPr>
          </a:p>
          <a:p>
            <a:pPr algn="ctr" eaLnBrk="1" hangingPunct="1">
              <a:spcBef>
                <a:spcPts val="600"/>
              </a:spcBef>
              <a:spcAft>
                <a:spcPts val="600"/>
              </a:spcAft>
              <a:defRPr/>
            </a:pPr>
            <a:r>
              <a:rPr lang="de-DE" altLang="de-DE" dirty="0" smtClean="0">
                <a:latin typeface="Arial" panose="020B0604020202020204" pitchFamily="34" charset="0"/>
                <a:cs typeface="Arial" panose="020B0604020202020204" pitchFamily="34" charset="0"/>
              </a:rPr>
              <a:t>Medizinische oder medizin-technische Optionen</a:t>
            </a:r>
          </a:p>
          <a:p>
            <a:pPr algn="ctr" eaLnBrk="1" hangingPunct="1">
              <a:spcBef>
                <a:spcPts val="600"/>
              </a:spcBef>
              <a:spcAft>
                <a:spcPts val="600"/>
              </a:spcAft>
              <a:defRPr/>
            </a:pPr>
            <a:endParaRPr lang="de-DE" altLang="de-DE" dirty="0">
              <a:latin typeface="Arial" panose="020B0604020202020204" pitchFamily="34" charset="0"/>
              <a:cs typeface="Arial" panose="020B0604020202020204" pitchFamily="34" charset="0"/>
            </a:endParaRPr>
          </a:p>
        </p:txBody>
      </p:sp>
      <p:sp>
        <p:nvSpPr>
          <p:cNvPr id="4" name="Multiplizieren 3"/>
          <p:cNvSpPr/>
          <p:nvPr/>
        </p:nvSpPr>
        <p:spPr>
          <a:xfrm>
            <a:off x="1054646" y="2702412"/>
            <a:ext cx="10009112" cy="1297219"/>
          </a:xfrm>
          <a:prstGeom prst="mathMultiply">
            <a:avLst>
              <a:gd name="adj1" fmla="val 19277"/>
            </a:avLst>
          </a:prstGeom>
          <a:gradFill>
            <a:gsLst>
              <a:gs pos="45000">
                <a:schemeClr val="accent1">
                  <a:tint val="100000"/>
                  <a:shade val="100000"/>
                  <a:satMod val="130000"/>
                  <a:alpha val="13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Multiplizieren 5"/>
          <p:cNvSpPr/>
          <p:nvPr/>
        </p:nvSpPr>
        <p:spPr>
          <a:xfrm>
            <a:off x="1204709" y="3775195"/>
            <a:ext cx="9505056" cy="1287767"/>
          </a:xfrm>
          <a:prstGeom prst="mathMultiply">
            <a:avLst>
              <a:gd name="adj1" fmla="val 17016"/>
            </a:avLst>
          </a:prstGeom>
          <a:gradFill>
            <a:gsLst>
              <a:gs pos="45000">
                <a:schemeClr val="accent1">
                  <a:tint val="100000"/>
                  <a:shade val="100000"/>
                  <a:satMod val="130000"/>
                  <a:alpha val="13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2134766" y="5177150"/>
            <a:ext cx="7992888" cy="523220"/>
          </a:xfrm>
          <a:prstGeom prst="rect">
            <a:avLst/>
          </a:prstGeom>
          <a:solidFill>
            <a:srgbClr val="FFC000">
              <a:alpha val="74000"/>
            </a:srgbClr>
          </a:solidFill>
        </p:spPr>
        <p:txBody>
          <a:bodyPr wrap="square">
            <a:spAutoFit/>
          </a:bodyPr>
          <a:lstStyle/>
          <a:p>
            <a:pPr algn="ctr" eaLnBrk="1" hangingPunct="1">
              <a:spcBef>
                <a:spcPts val="600"/>
              </a:spcBef>
              <a:spcAft>
                <a:spcPts val="600"/>
              </a:spcAft>
              <a:defRPr/>
            </a:pPr>
            <a:r>
              <a:rPr lang="de-DE" altLang="de-DE" sz="2800" b="1" dirty="0">
                <a:latin typeface="Arial" panose="020B0604020202020204" pitchFamily="34" charset="0"/>
                <a:cs typeface="Arial" panose="020B0604020202020204" pitchFamily="34" charset="0"/>
              </a:rPr>
              <a:t>Werden wir dem immer gerecht?</a:t>
            </a:r>
          </a:p>
        </p:txBody>
      </p:sp>
    </p:spTree>
    <p:extLst>
      <p:ext uri="{BB962C8B-B14F-4D97-AF65-F5344CB8AC3E}">
        <p14:creationId xmlns:p14="http://schemas.microsoft.com/office/powerpoint/2010/main" val="64142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1" y="114327"/>
            <a:ext cx="2315332" cy="9908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850" tIns="54425" rIns="108850" bIns="54425" anchor="ctr"/>
          <a:lstStyle/>
          <a:p>
            <a:endParaRPr lang="de-DE" altLang="de-DE" dirty="0">
              <a:cs typeface="Arial" panose="020B0604020202020204" pitchFamily="34" charset="0"/>
            </a:endParaRPr>
          </a:p>
        </p:txBody>
      </p:sp>
      <p:sp>
        <p:nvSpPr>
          <p:cNvPr id="26632" name="Rectangle 6"/>
          <p:cNvSpPr>
            <a:spLocks noChangeArrowheads="1"/>
          </p:cNvSpPr>
          <p:nvPr/>
        </p:nvSpPr>
        <p:spPr bwMode="auto">
          <a:xfrm>
            <a:off x="9551142" y="0"/>
            <a:ext cx="2639272" cy="9908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850" tIns="54425" rIns="108850" bIns="54425" anchor="ctr"/>
          <a:lstStyle/>
          <a:p>
            <a:endParaRPr lang="de-DE" altLang="de-DE" dirty="0">
              <a:cs typeface="Arial" panose="020B0604020202020204" pitchFamily="34" charset="0"/>
            </a:endParaRPr>
          </a:p>
        </p:txBody>
      </p:sp>
      <p:pic>
        <p:nvPicPr>
          <p:cNvPr id="5" name="Grafik 4"/>
          <p:cNvPicPr>
            <a:picLocks noChangeAspect="1"/>
          </p:cNvPicPr>
          <p:nvPr/>
        </p:nvPicPr>
        <p:blipFill rotWithShape="1">
          <a:blip r:embed="rId3"/>
          <a:srcRect t="-1258"/>
          <a:stretch/>
        </p:blipFill>
        <p:spPr>
          <a:xfrm>
            <a:off x="1000666" y="333450"/>
            <a:ext cx="6409208" cy="5797431"/>
          </a:xfrm>
          <a:prstGeom prst="rect">
            <a:avLst/>
          </a:prstGeom>
          <a:ln w="19050">
            <a:solidFill>
              <a:schemeClr val="tx2">
                <a:lumMod val="60000"/>
                <a:lumOff val="40000"/>
              </a:schemeClr>
            </a:solidFill>
          </a:ln>
        </p:spPr>
      </p:pic>
      <p:sp>
        <p:nvSpPr>
          <p:cNvPr id="656388" name="Oval 4"/>
          <p:cNvSpPr>
            <a:spLocks noChangeArrowheads="1"/>
          </p:cNvSpPr>
          <p:nvPr/>
        </p:nvSpPr>
        <p:spPr bwMode="auto">
          <a:xfrm>
            <a:off x="932325" y="2349674"/>
            <a:ext cx="3290673" cy="390592"/>
          </a:xfrm>
          <a:prstGeom prst="ellipse">
            <a:avLst/>
          </a:prstGeom>
          <a:noFill/>
          <a:ln w="38100">
            <a:solidFill>
              <a:srgbClr val="0C488A"/>
            </a:solidFill>
            <a:round/>
            <a:headEnd/>
            <a:tailEnd/>
          </a:ln>
          <a:extLst>
            <a:ext uri="{909E8E84-426E-40DD-AFC4-6F175D3DCCD1}">
              <a14:hiddenFill xmlns:a14="http://schemas.microsoft.com/office/drawing/2010/main">
                <a:solidFill>
                  <a:srgbClr val="FFFFFF"/>
                </a:solidFill>
              </a14:hiddenFill>
            </a:ext>
          </a:extLst>
        </p:spPr>
        <p:txBody>
          <a:bodyPr wrap="none" lIns="108850" tIns="54425" rIns="108850" bIns="54425" anchor="ctr"/>
          <a:lstStyle/>
          <a:p>
            <a:endParaRPr lang="de-DE" altLang="de-DE" dirty="0">
              <a:cs typeface="Arial" panose="020B0604020202020204" pitchFamily="34" charset="0"/>
            </a:endParaRPr>
          </a:p>
        </p:txBody>
      </p:sp>
      <p:grpSp>
        <p:nvGrpSpPr>
          <p:cNvPr id="2" name="Group 9"/>
          <p:cNvGrpSpPr>
            <a:grpSpLocks/>
          </p:cNvGrpSpPr>
          <p:nvPr/>
        </p:nvGrpSpPr>
        <p:grpSpPr bwMode="auto">
          <a:xfrm>
            <a:off x="5014755" y="1694364"/>
            <a:ext cx="6667730" cy="1552511"/>
            <a:chOff x="1574" y="885"/>
            <a:chExt cx="3769" cy="758"/>
          </a:xfrm>
          <a:solidFill>
            <a:srgbClr val="FFC000">
              <a:alpha val="70000"/>
            </a:srgbClr>
          </a:solidFill>
        </p:grpSpPr>
        <p:sp>
          <p:nvSpPr>
            <p:cNvPr id="26637" name="Text Box 7"/>
            <p:cNvSpPr txBox="1">
              <a:spLocks noChangeArrowheads="1"/>
            </p:cNvSpPr>
            <p:nvPr/>
          </p:nvSpPr>
          <p:spPr bwMode="auto">
            <a:xfrm>
              <a:off x="1644" y="885"/>
              <a:ext cx="3699" cy="210"/>
            </a:xfrm>
            <a:prstGeom prst="rect">
              <a:avLst/>
            </a:prstGeom>
            <a:grpFill/>
            <a:ln w="9525">
              <a:noFill/>
              <a:miter lim="800000"/>
              <a:headEnd/>
              <a:tailEnd/>
            </a:ln>
            <a:extLst/>
          </p:spPr>
          <p:txBody>
            <a:bodyPr wrap="square">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spcBef>
                  <a:spcPct val="50000"/>
                </a:spcBef>
              </a:pPr>
              <a:r>
                <a:rPr lang="de-DE" altLang="de-DE" sz="2200" dirty="0">
                  <a:solidFill>
                    <a:schemeClr val="tx1"/>
                  </a:solidFill>
                  <a:latin typeface="Arial" charset="0"/>
                  <a:cs typeface="Arial" panose="020B0604020202020204" pitchFamily="34" charset="0"/>
                </a:rPr>
                <a:t>Endstadium einer tödlich verlaufenden Erkrankung</a:t>
              </a:r>
            </a:p>
          </p:txBody>
        </p:sp>
        <p:sp>
          <p:nvSpPr>
            <p:cNvPr id="26638" name="Line 8"/>
            <p:cNvSpPr>
              <a:spLocks noChangeShapeType="1"/>
            </p:cNvSpPr>
            <p:nvPr/>
          </p:nvSpPr>
          <p:spPr bwMode="auto">
            <a:xfrm flipH="1">
              <a:off x="1574" y="1126"/>
              <a:ext cx="310" cy="517"/>
            </a:xfrm>
            <a:prstGeom prst="line">
              <a:avLst/>
            </a:prstGeom>
            <a:grpFill/>
            <a:ln w="57150">
              <a:solidFill>
                <a:srgbClr val="FFC000"/>
              </a:solidFill>
              <a:round/>
              <a:headEnd type="triangle" w="med" len="med"/>
              <a:tailEnd/>
            </a:ln>
            <a:extLst/>
          </p:spPr>
          <p:txBody>
            <a:bodyPr/>
            <a:lstStyle/>
            <a:p>
              <a:endParaRPr lang="de-DE"/>
            </a:p>
          </p:txBody>
        </p:sp>
      </p:grpSp>
      <p:grpSp>
        <p:nvGrpSpPr>
          <p:cNvPr id="3" name="Group 10"/>
          <p:cNvGrpSpPr>
            <a:grpSpLocks/>
          </p:cNvGrpSpPr>
          <p:nvPr/>
        </p:nvGrpSpPr>
        <p:grpSpPr bwMode="auto">
          <a:xfrm>
            <a:off x="5994783" y="2491973"/>
            <a:ext cx="5687702" cy="1441866"/>
            <a:chOff x="1792" y="885"/>
            <a:chExt cx="3880" cy="596"/>
          </a:xfrm>
          <a:solidFill>
            <a:srgbClr val="FFC000">
              <a:alpha val="70000"/>
            </a:srgbClr>
          </a:solidFill>
        </p:grpSpPr>
        <p:sp>
          <p:nvSpPr>
            <p:cNvPr id="26635" name="Text Box 11"/>
            <p:cNvSpPr txBox="1">
              <a:spLocks noChangeArrowheads="1"/>
            </p:cNvSpPr>
            <p:nvPr/>
          </p:nvSpPr>
          <p:spPr bwMode="auto">
            <a:xfrm>
              <a:off x="1792" y="885"/>
              <a:ext cx="3880" cy="178"/>
            </a:xfrm>
            <a:prstGeom prst="rect">
              <a:avLst/>
            </a:prstGeom>
            <a:grpFill/>
            <a:ln w="9525">
              <a:solidFill>
                <a:srgbClr val="FFC000"/>
              </a:solidFill>
              <a:miter lim="800000"/>
              <a:headEnd/>
              <a:tailEnd/>
            </a:ln>
            <a:extLst/>
          </p:spPr>
          <p:txBody>
            <a:bodyPr wrap="square">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lgn="ctr">
                <a:spcBef>
                  <a:spcPct val="50000"/>
                </a:spcBef>
              </a:pPr>
              <a:r>
                <a:rPr lang="de-DE" altLang="de-DE" sz="2200" dirty="0" smtClean="0">
                  <a:solidFill>
                    <a:schemeClr val="tx1"/>
                  </a:solidFill>
                  <a:latin typeface="Arial" charset="0"/>
                  <a:cs typeface="Arial" panose="020B0604020202020204" pitchFamily="34" charset="0"/>
                </a:rPr>
                <a:t>Irreversible Hirnschädigung / `Wachkoma´</a:t>
              </a:r>
              <a:endParaRPr lang="de-DE" altLang="de-DE" sz="2200" dirty="0">
                <a:solidFill>
                  <a:schemeClr val="tx1"/>
                </a:solidFill>
                <a:latin typeface="Arial" charset="0"/>
                <a:cs typeface="Arial" panose="020B0604020202020204" pitchFamily="34" charset="0"/>
              </a:endParaRPr>
            </a:p>
          </p:txBody>
        </p:sp>
        <p:sp>
          <p:nvSpPr>
            <p:cNvPr id="26636" name="Line 12"/>
            <p:cNvSpPr>
              <a:spLocks noChangeShapeType="1"/>
            </p:cNvSpPr>
            <p:nvPr/>
          </p:nvSpPr>
          <p:spPr bwMode="auto">
            <a:xfrm flipH="1">
              <a:off x="1792" y="1113"/>
              <a:ext cx="274" cy="368"/>
            </a:xfrm>
            <a:prstGeom prst="line">
              <a:avLst/>
            </a:prstGeom>
            <a:grpFill/>
            <a:ln w="57150">
              <a:solidFill>
                <a:srgbClr val="FFC000"/>
              </a:solidFill>
              <a:round/>
              <a:headEnd type="triangle" w="med" len="med"/>
              <a:tailEnd/>
            </a:ln>
            <a:extLst/>
          </p:spPr>
          <p:txBody>
            <a:bodyPr/>
            <a:lstStyle/>
            <a:p>
              <a:endParaRPr lang="de-DE"/>
            </a:p>
          </p:txBody>
        </p:sp>
      </p:grpSp>
      <p:grpSp>
        <p:nvGrpSpPr>
          <p:cNvPr id="4" name="Group 13"/>
          <p:cNvGrpSpPr>
            <a:grpSpLocks/>
          </p:cNvGrpSpPr>
          <p:nvPr/>
        </p:nvGrpSpPr>
        <p:grpSpPr bwMode="auto">
          <a:xfrm>
            <a:off x="6058074" y="3246438"/>
            <a:ext cx="5636346" cy="2416888"/>
            <a:chOff x="1289" y="885"/>
            <a:chExt cx="3186" cy="809"/>
          </a:xfrm>
          <a:solidFill>
            <a:srgbClr val="FFC000">
              <a:alpha val="70000"/>
            </a:srgbClr>
          </a:solidFill>
        </p:grpSpPr>
        <p:sp>
          <p:nvSpPr>
            <p:cNvPr id="26633" name="Text Box 14"/>
            <p:cNvSpPr txBox="1">
              <a:spLocks noChangeArrowheads="1"/>
            </p:cNvSpPr>
            <p:nvPr/>
          </p:nvSpPr>
          <p:spPr bwMode="auto">
            <a:xfrm>
              <a:off x="1644" y="885"/>
              <a:ext cx="2831" cy="144"/>
            </a:xfrm>
            <a:prstGeom prst="rect">
              <a:avLst/>
            </a:prstGeom>
            <a:grpFill/>
            <a:ln w="9525">
              <a:noFill/>
              <a:miter lim="800000"/>
              <a:headEnd/>
              <a:tailEnd/>
            </a:ln>
            <a:extLst/>
          </p:spPr>
          <p:txBody>
            <a:bodyPr wrap="square">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lgn="ctr">
                <a:spcBef>
                  <a:spcPct val="50000"/>
                </a:spcBef>
              </a:pPr>
              <a:r>
                <a:rPr lang="de-DE" altLang="de-DE" sz="2200" dirty="0" smtClean="0">
                  <a:solidFill>
                    <a:schemeClr val="tx1"/>
                  </a:solidFill>
                  <a:latin typeface="Arial" charset="0"/>
                  <a:cs typeface="Arial" panose="020B0604020202020204" pitchFamily="34" charset="0"/>
                </a:rPr>
                <a:t>Endstadium einer Demenz</a:t>
              </a:r>
              <a:endParaRPr lang="de-DE" altLang="de-DE" sz="2200" dirty="0">
                <a:solidFill>
                  <a:schemeClr val="tx1"/>
                </a:solidFill>
                <a:latin typeface="Arial" charset="0"/>
                <a:cs typeface="Arial" panose="020B0604020202020204" pitchFamily="34" charset="0"/>
              </a:endParaRPr>
            </a:p>
          </p:txBody>
        </p:sp>
        <p:sp>
          <p:nvSpPr>
            <p:cNvPr id="26634" name="Line 15"/>
            <p:cNvSpPr>
              <a:spLocks noChangeShapeType="1"/>
            </p:cNvSpPr>
            <p:nvPr/>
          </p:nvSpPr>
          <p:spPr bwMode="auto">
            <a:xfrm flipH="1">
              <a:off x="1289" y="1070"/>
              <a:ext cx="492" cy="624"/>
            </a:xfrm>
            <a:prstGeom prst="line">
              <a:avLst/>
            </a:prstGeom>
            <a:grpFill/>
            <a:ln w="57150">
              <a:solidFill>
                <a:srgbClr val="FFC000"/>
              </a:solidFill>
              <a:round/>
              <a:headEnd type="triangle" w="med" len="med"/>
              <a:tailEnd/>
            </a:ln>
            <a:extLst/>
          </p:spPr>
          <p:txBody>
            <a:bodyPr/>
            <a:lstStyle/>
            <a:p>
              <a:pPr algn="ctr"/>
              <a:endParaRPr lang="de-DE"/>
            </a:p>
          </p:txBody>
        </p:sp>
      </p:grpSp>
      <p:sp>
        <p:nvSpPr>
          <p:cNvPr id="16" name="Rectangle 6"/>
          <p:cNvSpPr>
            <a:spLocks noChangeArrowheads="1"/>
          </p:cNvSpPr>
          <p:nvPr/>
        </p:nvSpPr>
        <p:spPr bwMode="auto">
          <a:xfrm>
            <a:off x="7433820" y="775284"/>
            <a:ext cx="2639272" cy="2155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850" tIns="54425" rIns="108850" bIns="54425" anchor="ctr"/>
          <a:lstStyle/>
          <a:p>
            <a:endParaRPr lang="de-DE" altLang="de-DE" sz="400" dirty="0">
              <a:cs typeface="Arial" panose="020B0604020202020204" pitchFamily="34" charset="0"/>
            </a:endParaRPr>
          </a:p>
        </p:txBody>
      </p:sp>
      <p:sp>
        <p:nvSpPr>
          <p:cNvPr id="17" name="Text Box 14"/>
          <p:cNvSpPr txBox="1">
            <a:spLocks noChangeArrowheads="1"/>
          </p:cNvSpPr>
          <p:nvPr/>
        </p:nvSpPr>
        <p:spPr bwMode="auto">
          <a:xfrm>
            <a:off x="7751390" y="785934"/>
            <a:ext cx="3908182" cy="593015"/>
          </a:xfrm>
          <a:prstGeom prst="rect">
            <a:avLst/>
          </a:prstGeom>
          <a:solidFill>
            <a:schemeClr val="tx2">
              <a:lumMod val="40000"/>
              <a:lumOff val="60000"/>
            </a:schemeClr>
          </a:solidFill>
          <a:ln w="9525">
            <a:noFill/>
            <a:miter lim="800000"/>
            <a:headEnd/>
            <a:tailEnd/>
          </a:ln>
          <a:extLst/>
        </p:spPr>
        <p:txBody>
          <a:bodyPr wrap="square" tIns="108000" bIns="144000">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lgn="ctr">
              <a:spcBef>
                <a:spcPct val="50000"/>
              </a:spcBef>
            </a:pPr>
            <a:r>
              <a:rPr lang="de-DE" altLang="de-DE" sz="2200" b="1" dirty="0" smtClean="0">
                <a:solidFill>
                  <a:schemeClr val="tx1"/>
                </a:solidFill>
                <a:latin typeface="Arial" charset="0"/>
                <a:cs typeface="Arial" panose="020B0604020202020204" pitchFamily="34" charset="0"/>
              </a:rPr>
              <a:t>Vorgegebene Situationen: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7" name="Text Box 7"/>
          <p:cNvSpPr txBox="1">
            <a:spLocks noChangeArrowheads="1"/>
          </p:cNvSpPr>
          <p:nvPr/>
        </p:nvSpPr>
        <p:spPr bwMode="auto">
          <a:xfrm>
            <a:off x="5138592" y="1341562"/>
            <a:ext cx="6543893" cy="400110"/>
          </a:xfrm>
          <a:prstGeom prst="rect">
            <a:avLst/>
          </a:prstGeom>
          <a:solidFill>
            <a:srgbClr val="FFC000">
              <a:alpha val="60000"/>
            </a:srgbClr>
          </a:solidFill>
          <a:ln w="9525">
            <a:noFill/>
            <a:miter lim="800000"/>
            <a:headEnd/>
            <a:tailEnd/>
          </a:ln>
          <a:extLst/>
        </p:spPr>
        <p:txBody>
          <a:bodyPr wrap="square">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spcBef>
                <a:spcPct val="50000"/>
              </a:spcBef>
            </a:pPr>
            <a:r>
              <a:rPr lang="de-DE" altLang="de-DE" sz="2000" dirty="0">
                <a:solidFill>
                  <a:schemeClr val="tx1"/>
                </a:solidFill>
                <a:latin typeface="Arial" charset="0"/>
                <a:cs typeface="Arial" panose="020B0604020202020204" pitchFamily="34" charset="0"/>
              </a:rPr>
              <a:t>Endstadium einer tödlich verlaufenden Erkrankung</a:t>
            </a:r>
          </a:p>
        </p:txBody>
      </p:sp>
      <p:sp>
        <p:nvSpPr>
          <p:cNvPr id="26635" name="Text Box 11"/>
          <p:cNvSpPr txBox="1">
            <a:spLocks noChangeArrowheads="1"/>
          </p:cNvSpPr>
          <p:nvPr/>
        </p:nvSpPr>
        <p:spPr bwMode="auto">
          <a:xfrm>
            <a:off x="5879182" y="1989549"/>
            <a:ext cx="5803303" cy="400110"/>
          </a:xfrm>
          <a:prstGeom prst="rect">
            <a:avLst/>
          </a:prstGeom>
          <a:solidFill>
            <a:srgbClr val="FFC000">
              <a:alpha val="60000"/>
            </a:srgbClr>
          </a:solidFill>
          <a:ln w="9525">
            <a:solidFill>
              <a:srgbClr val="FFC000"/>
            </a:solidFill>
            <a:miter lim="800000"/>
            <a:headEnd/>
            <a:tailEnd/>
          </a:ln>
          <a:extLst/>
        </p:spPr>
        <p:txBody>
          <a:bodyPr wrap="square">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lgn="ctr">
              <a:spcBef>
                <a:spcPct val="50000"/>
              </a:spcBef>
            </a:pPr>
            <a:r>
              <a:rPr lang="de-DE" altLang="de-DE" sz="2000" dirty="0" smtClean="0">
                <a:solidFill>
                  <a:schemeClr val="tx1"/>
                </a:solidFill>
                <a:latin typeface="Arial" charset="0"/>
                <a:cs typeface="Arial" panose="020B0604020202020204" pitchFamily="34" charset="0"/>
              </a:rPr>
              <a:t>Irreversible Hirnschädigung / `Wachkoma´</a:t>
            </a:r>
            <a:endParaRPr lang="de-DE" altLang="de-DE" sz="2000" dirty="0">
              <a:solidFill>
                <a:schemeClr val="tx1"/>
              </a:solidFill>
              <a:latin typeface="Arial" charset="0"/>
              <a:cs typeface="Arial" panose="020B0604020202020204" pitchFamily="34" charset="0"/>
            </a:endParaRPr>
          </a:p>
        </p:txBody>
      </p:sp>
      <p:sp>
        <p:nvSpPr>
          <p:cNvPr id="26633" name="Text Box 14"/>
          <p:cNvSpPr txBox="1">
            <a:spLocks noChangeArrowheads="1"/>
          </p:cNvSpPr>
          <p:nvPr/>
        </p:nvSpPr>
        <p:spPr bwMode="auto">
          <a:xfrm>
            <a:off x="6674169" y="2628896"/>
            <a:ext cx="5008316" cy="400110"/>
          </a:xfrm>
          <a:prstGeom prst="rect">
            <a:avLst/>
          </a:prstGeom>
          <a:solidFill>
            <a:srgbClr val="FFC000">
              <a:alpha val="60000"/>
            </a:srgbClr>
          </a:solidFill>
          <a:ln w="9525">
            <a:noFill/>
            <a:miter lim="800000"/>
            <a:headEnd/>
            <a:tailEnd/>
          </a:ln>
          <a:extLst/>
        </p:spPr>
        <p:txBody>
          <a:bodyPr wrap="square">
            <a:spAutoFit/>
          </a:bodyPr>
          <a:lstStyle>
            <a:lvl1pPr>
              <a:defRPr sz="2400">
                <a:solidFill>
                  <a:srgbClr val="595959"/>
                </a:solidFill>
                <a:latin typeface="Tahoma" pitchFamily="4" charset="0"/>
                <a:ea typeface="ＭＳ Ｐゴシック" pitchFamily="4" charset="-128"/>
                <a:cs typeface="Tahoma" pitchFamily="4" charset="0"/>
              </a:defRPr>
            </a:lvl1pPr>
            <a:lvl2pPr marL="37931725" indent="-37474525">
              <a:defRPr>
                <a:solidFill>
                  <a:srgbClr val="595959"/>
                </a:solidFill>
                <a:latin typeface="Tahoma" pitchFamily="4" charset="0"/>
                <a:ea typeface="ＭＳ Ｐゴシック" pitchFamily="4" charset="-128"/>
                <a:cs typeface="Tahoma" pitchFamily="4" charset="0"/>
              </a:defRPr>
            </a:lvl2pPr>
            <a:lvl3pPr>
              <a:defRPr sz="1600">
                <a:solidFill>
                  <a:srgbClr val="595959"/>
                </a:solidFill>
                <a:latin typeface="Tahoma" pitchFamily="4" charset="0"/>
                <a:ea typeface="ＭＳ Ｐゴシック" pitchFamily="4" charset="-128"/>
                <a:cs typeface="Tahoma" pitchFamily="4" charset="0"/>
              </a:defRPr>
            </a:lvl3pPr>
            <a:lvl4pPr>
              <a:defRPr sz="1400">
                <a:solidFill>
                  <a:srgbClr val="595959"/>
                </a:solidFill>
                <a:latin typeface="Tahoma" pitchFamily="4" charset="0"/>
                <a:ea typeface="ＭＳ Ｐゴシック" pitchFamily="4" charset="-128"/>
                <a:cs typeface="Tahoma" pitchFamily="4" charset="0"/>
              </a:defRPr>
            </a:lvl4pPr>
            <a:lvl5pPr>
              <a:defRPr sz="1400">
                <a:solidFill>
                  <a:srgbClr val="595959"/>
                </a:solidFill>
                <a:latin typeface="Tahoma" pitchFamily="4" charset="0"/>
                <a:ea typeface="ＭＳ Ｐゴシック" pitchFamily="4" charset="-128"/>
                <a:cs typeface="Tahoma" pitchFamily="4" charset="0"/>
              </a:defRPr>
            </a:lvl5pPr>
            <a:lvl6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6pPr>
            <a:lvl7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7pPr>
            <a:lvl8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8pPr>
            <a:lvl9pPr eaLnBrk="0" fontAlgn="base" hangingPunct="0">
              <a:spcAft>
                <a:spcPct val="0"/>
              </a:spcAft>
              <a:buFont typeface="Arial" charset="0"/>
              <a:buChar char="»"/>
              <a:defRPr sz="1400">
                <a:solidFill>
                  <a:srgbClr val="595959"/>
                </a:solidFill>
                <a:latin typeface="Tahoma" pitchFamily="4" charset="0"/>
                <a:ea typeface="ＭＳ Ｐゴシック" pitchFamily="4" charset="-128"/>
                <a:cs typeface="Tahoma" pitchFamily="4" charset="0"/>
              </a:defRPr>
            </a:lvl9pPr>
          </a:lstStyle>
          <a:p>
            <a:pPr marL="408188" indent="-408188" algn="ctr">
              <a:spcBef>
                <a:spcPct val="50000"/>
              </a:spcBef>
            </a:pPr>
            <a:r>
              <a:rPr lang="de-DE" altLang="de-DE" sz="2000" dirty="0" smtClean="0">
                <a:solidFill>
                  <a:schemeClr val="tx1"/>
                </a:solidFill>
                <a:latin typeface="Arial" charset="0"/>
                <a:cs typeface="Arial" panose="020B0604020202020204" pitchFamily="34" charset="0"/>
              </a:rPr>
              <a:t>Endstadium einer Demenz</a:t>
            </a:r>
            <a:endParaRPr lang="de-DE" altLang="de-DE" sz="2000" dirty="0">
              <a:solidFill>
                <a:schemeClr val="tx1"/>
              </a:solidFill>
              <a:latin typeface="Arial" charset="0"/>
              <a:cs typeface="Arial" panose="020B0604020202020204" pitchFamily="34" charset="0"/>
            </a:endParaRPr>
          </a:p>
        </p:txBody>
      </p:sp>
      <p:sp>
        <p:nvSpPr>
          <p:cNvPr id="17" name="Inhaltsplatzhalter 2"/>
          <p:cNvSpPr>
            <a:spLocks noGrp="1"/>
          </p:cNvSpPr>
          <p:nvPr>
            <p:ph idx="1"/>
          </p:nvPr>
        </p:nvSpPr>
        <p:spPr>
          <a:xfrm>
            <a:off x="838622" y="3222919"/>
            <a:ext cx="10061811" cy="1008112"/>
          </a:xfrm>
        </p:spPr>
        <p:txBody>
          <a:bodyPr/>
          <a:lstStyle/>
          <a:p>
            <a:pPr marL="0" indent="0" algn="ctr">
              <a:spcBef>
                <a:spcPts val="600"/>
              </a:spcBef>
              <a:spcAft>
                <a:spcPts val="600"/>
              </a:spcAft>
              <a:buNone/>
              <a:defRPr/>
            </a:pPr>
            <a:r>
              <a:rPr lang="de-DE" sz="2400" dirty="0" smtClean="0">
                <a:solidFill>
                  <a:schemeClr val="tx1"/>
                </a:solidFill>
              </a:rPr>
              <a:t>Weit fortgeschrittene Krankheitssituationen, die bereits sehr nahe am Lebensende liegen </a:t>
            </a:r>
          </a:p>
        </p:txBody>
      </p:sp>
      <p:sp>
        <p:nvSpPr>
          <p:cNvPr id="7" name="Rechteck 6"/>
          <p:cNvSpPr/>
          <p:nvPr/>
        </p:nvSpPr>
        <p:spPr>
          <a:xfrm>
            <a:off x="4656559" y="303833"/>
            <a:ext cx="2856872" cy="461665"/>
          </a:xfrm>
          <a:prstGeom prst="rect">
            <a:avLst/>
          </a:prstGeom>
        </p:spPr>
        <p:txBody>
          <a:bodyPr wrap="none">
            <a:spAutoFit/>
          </a:bodyPr>
          <a:lstStyle/>
          <a:p>
            <a:pPr marL="0" indent="0" algn="ctr">
              <a:buNone/>
              <a:defRPr/>
            </a:pPr>
            <a:r>
              <a:rPr lang="de-DE" sz="2400" dirty="0" smtClean="0"/>
              <a:t>Patientenverfügung</a:t>
            </a:r>
            <a:endParaRPr lang="de-DE" sz="2400" dirty="0"/>
          </a:p>
        </p:txBody>
      </p:sp>
      <p:sp>
        <p:nvSpPr>
          <p:cNvPr id="8" name="Inhaltsplatzhalter 2"/>
          <p:cNvSpPr txBox="1">
            <a:spLocks/>
          </p:cNvSpPr>
          <p:nvPr/>
        </p:nvSpPr>
        <p:spPr bwMode="auto">
          <a:xfrm>
            <a:off x="838622" y="4229098"/>
            <a:ext cx="10843863" cy="576064"/>
          </a:xfrm>
          <a:prstGeom prst="rect">
            <a:avLst/>
          </a:prstGeom>
          <a:solidFill>
            <a:srgbClr val="92D050">
              <a:alpha val="66000"/>
            </a:srgbClr>
          </a:solidFill>
          <a:ln>
            <a:noFill/>
          </a:ln>
          <a:extLst/>
        </p:spPr>
        <p:txBody>
          <a:bodyPr vert="horz" wrap="square" lIns="108850" tIns="54425" rIns="108850" bIns="54425" numCol="1" anchor="t" anchorCtr="0" compatLnSpc="1">
            <a:prstTxWarp prst="textNoShape">
              <a:avLst/>
            </a:prstTxWarp>
          </a:bodyPr>
          <a:lstStyle>
            <a:lvl1pPr marL="408188" indent="-408188" algn="l" defTabSz="544251" rtl="0" eaLnBrk="0" fontAlgn="base" hangingPunct="0">
              <a:spcBef>
                <a:spcPct val="20000"/>
              </a:spcBef>
              <a:spcAft>
                <a:spcPct val="0"/>
              </a:spcAft>
              <a:buFont typeface="Arial" charset="0"/>
              <a:buChar char="•"/>
              <a:defRPr sz="2900" kern="1200">
                <a:solidFill>
                  <a:srgbClr val="595959"/>
                </a:solidFill>
                <a:latin typeface="Arial" panose="020B0604020202020204" pitchFamily="34" charset="0"/>
                <a:ea typeface="ＭＳ Ｐゴシック" charset="-128"/>
                <a:cs typeface="Arial" panose="020B0604020202020204" pitchFamily="34" charset="0"/>
              </a:defRPr>
            </a:lvl1pPr>
            <a:lvl2pPr marL="884408" indent="-340157" algn="l" defTabSz="544251" rtl="0" eaLnBrk="0" fontAlgn="base" hangingPunct="0">
              <a:spcBef>
                <a:spcPct val="20000"/>
              </a:spcBef>
              <a:spcAft>
                <a:spcPct val="0"/>
              </a:spcAft>
              <a:buFont typeface="Arial" charset="0"/>
              <a:buChar char="–"/>
              <a:defRPr kern="1200">
                <a:solidFill>
                  <a:srgbClr val="595959"/>
                </a:solidFill>
                <a:latin typeface="Arial" panose="020B0604020202020204" pitchFamily="34" charset="0"/>
                <a:ea typeface="ＭＳ Ｐゴシック" charset="-128"/>
                <a:cs typeface="Arial" panose="020B0604020202020204" pitchFamily="34" charset="0"/>
              </a:defRPr>
            </a:lvl2pPr>
            <a:lvl3pPr marL="1360627" indent="-272125" algn="l" defTabSz="544251" rtl="0" eaLnBrk="0" fontAlgn="base" hangingPunct="0">
              <a:spcBef>
                <a:spcPct val="20000"/>
              </a:spcBef>
              <a:spcAft>
                <a:spcPct val="0"/>
              </a:spcAft>
              <a:buFont typeface="Arial" charset="0"/>
              <a:buChar char="•"/>
              <a:defRPr sz="1900" kern="1200">
                <a:solidFill>
                  <a:srgbClr val="595959"/>
                </a:solidFill>
                <a:latin typeface="Arial" panose="020B0604020202020204" pitchFamily="34" charset="0"/>
                <a:ea typeface="ＭＳ Ｐゴシック" charset="-128"/>
                <a:cs typeface="Arial" panose="020B0604020202020204" pitchFamily="34" charset="0"/>
              </a:defRPr>
            </a:lvl3pPr>
            <a:lvl4pPr marL="1904878"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4pPr>
            <a:lvl5pPr marL="2449129" indent="-272125" algn="l" defTabSz="544251" rtl="0" eaLnBrk="0" fontAlgn="base" hangingPunct="0">
              <a:spcBef>
                <a:spcPct val="20000"/>
              </a:spcBef>
              <a:spcAft>
                <a:spcPct val="0"/>
              </a:spcAft>
              <a:buFont typeface="Arial" charset="0"/>
              <a:buChar char="»"/>
              <a:defRPr sz="1700" kern="1200">
                <a:solidFill>
                  <a:srgbClr val="595959"/>
                </a:solidFill>
                <a:latin typeface="Arial" panose="020B0604020202020204" pitchFamily="34" charset="0"/>
                <a:ea typeface="ＭＳ Ｐゴシック" charset="-128"/>
                <a:cs typeface="Arial" panose="020B0604020202020204" pitchFamily="34" charset="0"/>
              </a:defRPr>
            </a:lvl5pPr>
            <a:lvl6pPr marL="2993380" indent="-272125" algn="l" defTabSz="544251" rtl="0" eaLnBrk="1" latinLnBrk="0" hangingPunct="1">
              <a:spcBef>
                <a:spcPct val="20000"/>
              </a:spcBef>
              <a:buFont typeface="Arial"/>
              <a:buChar char="•"/>
              <a:defRPr sz="2400" kern="1200">
                <a:solidFill>
                  <a:schemeClr val="tx1"/>
                </a:solidFill>
                <a:latin typeface="+mn-lt"/>
                <a:ea typeface="+mn-ea"/>
                <a:cs typeface="+mn-cs"/>
              </a:defRPr>
            </a:lvl6pPr>
            <a:lvl7pPr marL="3537631" indent="-272125" algn="l" defTabSz="544251" rtl="0" eaLnBrk="1" latinLnBrk="0" hangingPunct="1">
              <a:spcBef>
                <a:spcPct val="20000"/>
              </a:spcBef>
              <a:buFont typeface="Arial"/>
              <a:buChar char="•"/>
              <a:defRPr sz="2400" kern="1200">
                <a:solidFill>
                  <a:schemeClr val="tx1"/>
                </a:solidFill>
                <a:latin typeface="+mn-lt"/>
                <a:ea typeface="+mn-ea"/>
                <a:cs typeface="+mn-cs"/>
              </a:defRPr>
            </a:lvl7pPr>
            <a:lvl8pPr marL="4081882" indent="-272125" algn="l" defTabSz="544251" rtl="0" eaLnBrk="1" latinLnBrk="0" hangingPunct="1">
              <a:spcBef>
                <a:spcPct val="20000"/>
              </a:spcBef>
              <a:buFont typeface="Arial"/>
              <a:buChar char="•"/>
              <a:defRPr sz="2400" kern="1200">
                <a:solidFill>
                  <a:schemeClr val="tx1"/>
                </a:solidFill>
                <a:latin typeface="+mn-lt"/>
                <a:ea typeface="+mn-ea"/>
                <a:cs typeface="+mn-cs"/>
              </a:defRPr>
            </a:lvl8pPr>
            <a:lvl9pPr marL="4626132" indent="-272125" algn="l" defTabSz="544251"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spcBef>
                <a:spcPts val="600"/>
              </a:spcBef>
              <a:spcAft>
                <a:spcPts val="600"/>
              </a:spcAft>
              <a:buFont typeface="Arial" charset="0"/>
              <a:buNone/>
              <a:defRPr/>
            </a:pPr>
            <a:r>
              <a:rPr lang="de-DE" sz="2400" b="1" dirty="0" smtClean="0">
                <a:solidFill>
                  <a:schemeClr val="tx1"/>
                </a:solidFill>
              </a:rPr>
              <a:t>Faktische</a:t>
            </a:r>
            <a:r>
              <a:rPr lang="de-DE" sz="2400" dirty="0" smtClean="0">
                <a:solidFill>
                  <a:schemeClr val="tx1"/>
                </a:solidFill>
              </a:rPr>
              <a:t> </a:t>
            </a:r>
            <a:r>
              <a:rPr lang="de-DE" sz="2400" b="1" dirty="0" smtClean="0">
                <a:solidFill>
                  <a:schemeClr val="tx1"/>
                </a:solidFill>
              </a:rPr>
              <a:t>Reichweitenbegrenzung</a:t>
            </a:r>
            <a:endParaRPr lang="de-DE" sz="2400" b="1" dirty="0">
              <a:solidFill>
                <a:schemeClr val="tx1"/>
              </a:solidFill>
            </a:endParaRPr>
          </a:p>
        </p:txBody>
      </p:sp>
      <p:sp>
        <p:nvSpPr>
          <p:cNvPr id="2" name="Rechteckiger Pfeil 1"/>
          <p:cNvSpPr/>
          <p:nvPr/>
        </p:nvSpPr>
        <p:spPr>
          <a:xfrm rot="16200000" flipH="1">
            <a:off x="3484707" y="1969908"/>
            <a:ext cx="1694121" cy="649587"/>
          </a:xfrm>
          <a:prstGeom prst="bentArrow">
            <a:avLst>
              <a:gd name="adj1" fmla="val 15615"/>
              <a:gd name="adj2" fmla="val 25000"/>
              <a:gd name="adj3" fmla="val 38406"/>
              <a:gd name="adj4" fmla="val 58497"/>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9" name="Rechteckiger Pfeil 8"/>
          <p:cNvSpPr/>
          <p:nvPr/>
        </p:nvSpPr>
        <p:spPr>
          <a:xfrm rot="16200000" flipH="1">
            <a:off x="4712663" y="2191268"/>
            <a:ext cx="1108905" cy="792088"/>
          </a:xfrm>
          <a:prstGeom prst="bentArrow">
            <a:avLst>
              <a:gd name="adj1" fmla="val 15615"/>
              <a:gd name="adj2" fmla="val 23621"/>
              <a:gd name="adj3" fmla="val 38406"/>
              <a:gd name="adj4" fmla="val 58497"/>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0" name="Rechteckiger Pfeil 9"/>
          <p:cNvSpPr/>
          <p:nvPr/>
        </p:nvSpPr>
        <p:spPr>
          <a:xfrm rot="16200000" flipH="1">
            <a:off x="5855309" y="2614611"/>
            <a:ext cx="459376" cy="649587"/>
          </a:xfrm>
          <a:prstGeom prst="bentArrow">
            <a:avLst>
              <a:gd name="adj1" fmla="val 26990"/>
              <a:gd name="adj2" fmla="val 32583"/>
              <a:gd name="adj3" fmla="val 38406"/>
              <a:gd name="adj4" fmla="val 58497"/>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80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8"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8305" y="303833"/>
            <a:ext cx="6233373" cy="461665"/>
          </a:xfrm>
          <a:prstGeom prst="rect">
            <a:avLst/>
          </a:prstGeom>
        </p:spPr>
        <p:txBody>
          <a:bodyPr wrap="none">
            <a:spAutoFit/>
          </a:bodyPr>
          <a:lstStyle/>
          <a:p>
            <a:pPr marL="0" indent="0" algn="ctr">
              <a:buNone/>
              <a:defRPr/>
            </a:pPr>
            <a:r>
              <a:rPr lang="de-DE" sz="2400" dirty="0" smtClean="0"/>
              <a:t>Einschränkungen einer PV, z.B. bei Demenz</a:t>
            </a:r>
            <a:endParaRPr lang="de-DE" sz="2400" dirty="0"/>
          </a:p>
        </p:txBody>
      </p:sp>
      <p:sp>
        <p:nvSpPr>
          <p:cNvPr id="6" name="Textfeld 8"/>
          <p:cNvSpPr txBox="1"/>
          <p:nvPr/>
        </p:nvSpPr>
        <p:spPr>
          <a:xfrm>
            <a:off x="1486694" y="4383896"/>
            <a:ext cx="4320480" cy="362907"/>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de-DE" sz="20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Einwilligungsfähig für med. Eingriffe</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Textfeld 9"/>
          <p:cNvSpPr txBox="1"/>
          <p:nvPr/>
        </p:nvSpPr>
        <p:spPr>
          <a:xfrm>
            <a:off x="6167214" y="3867114"/>
            <a:ext cx="2794158" cy="486985"/>
          </a:xfrm>
          <a:prstGeom prst="rect">
            <a:avLst/>
          </a:prstGeom>
          <a:solidFill>
            <a:schemeClr val="tx2">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1400" b="1" dirty="0">
                <a:effectLst/>
                <a:latin typeface="Arial Narrow" panose="020B0606020202030204" pitchFamily="34" charset="0"/>
                <a:ea typeface="Calibri" panose="020F0502020204030204" pitchFamily="34" charset="0"/>
                <a:cs typeface="Times New Roman" panose="02020603050405020304" pitchFamily="18" charset="0"/>
              </a:rPr>
              <a:t>Demenz mit </a:t>
            </a:r>
            <a:r>
              <a:rPr lang="de-DE" sz="1400" b="1" dirty="0" smtClean="0">
                <a:effectLst/>
                <a:latin typeface="Arial Narrow" panose="020B0606020202030204" pitchFamily="34" charset="0"/>
                <a:ea typeface="Calibri" panose="020F0502020204030204" pitchFamily="34" charset="0"/>
                <a:cs typeface="Times New Roman" panose="02020603050405020304" pitchFamily="18" charset="0"/>
              </a:rPr>
              <a:t>Einwilligungs</a:t>
            </a:r>
            <a:r>
              <a:rPr lang="de-DE" sz="1400"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un</a:t>
            </a:r>
            <a:r>
              <a:rPr lang="de-DE" sz="1400" b="1" dirty="0" smtClean="0">
                <a:effectLst/>
                <a:latin typeface="Arial Narrow" panose="020B0606020202030204" pitchFamily="34" charset="0"/>
                <a:ea typeface="Calibri" panose="020F0502020204030204" pitchFamily="34" charset="0"/>
                <a:cs typeface="Times New Roman" panose="02020603050405020304" pitchFamily="18" charset="0"/>
              </a:rPr>
              <a:t>fähigkeit</a:t>
            </a:r>
          </a:p>
          <a:p>
            <a:pPr algn="ctr">
              <a:spcAft>
                <a:spcPts val="0"/>
              </a:spcAft>
            </a:pPr>
            <a:r>
              <a:rPr lang="de-DE" sz="1400" b="1" dirty="0">
                <a:latin typeface="Arial Narrow" panose="020B0606020202030204" pitchFamily="34" charset="0"/>
                <a:ea typeface="Calibri" panose="020F0502020204030204" pitchFamily="34" charset="0"/>
                <a:cs typeface="Times New Roman" panose="02020603050405020304" pitchFamily="18" charset="0"/>
              </a:rPr>
              <a:t>2 </a:t>
            </a:r>
            <a:r>
              <a:rPr lang="de-DE" sz="1400" b="1" dirty="0" smtClean="0">
                <a:latin typeface="Arial Narrow" panose="020B0606020202030204" pitchFamily="34" charset="0"/>
                <a:ea typeface="Calibri" panose="020F0502020204030204" pitchFamily="34" charset="0"/>
                <a:cs typeface="Times New Roman" panose="02020603050405020304" pitchFamily="18" charset="0"/>
              </a:rPr>
              <a:t>- </a:t>
            </a:r>
            <a:r>
              <a:rPr lang="de-DE" sz="1400" b="1" dirty="0">
                <a:latin typeface="Arial Narrow" panose="020B0606020202030204" pitchFamily="34" charset="0"/>
                <a:ea typeface="Calibri" panose="020F0502020204030204" pitchFamily="34" charset="0"/>
                <a:cs typeface="Times New Roman" panose="02020603050405020304" pitchFamily="18" charset="0"/>
              </a:rPr>
              <a:t>10 </a:t>
            </a:r>
            <a:r>
              <a:rPr lang="de-DE" sz="1400" b="1" dirty="0" smtClean="0">
                <a:latin typeface="Arial Narrow" panose="020B0606020202030204" pitchFamily="34" charset="0"/>
                <a:ea typeface="Calibri" panose="020F0502020204030204" pitchFamily="34" charset="0"/>
                <a:cs typeface="Times New Roman" panose="02020603050405020304" pitchFamily="18" charset="0"/>
              </a:rPr>
              <a:t>- 12 </a:t>
            </a:r>
            <a:r>
              <a:rPr lang="de-DE" sz="1400" b="1" dirty="0">
                <a:latin typeface="Arial Narrow" panose="020B0606020202030204" pitchFamily="34" charset="0"/>
                <a:ea typeface="Calibri" panose="020F0502020204030204" pitchFamily="34" charset="0"/>
                <a:cs typeface="Times New Roman" panose="02020603050405020304" pitchFamily="18" charset="0"/>
              </a:rPr>
              <a:t>Jahre</a:t>
            </a:r>
          </a:p>
          <a:p>
            <a:pPr algn="ctr">
              <a:spcAft>
                <a:spcPts val="0"/>
              </a:spcAft>
            </a:pPr>
            <a:endParaRPr lang="de-DE" sz="13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8" name="Textfeld 10"/>
          <p:cNvSpPr txBox="1"/>
          <p:nvPr/>
        </p:nvSpPr>
        <p:spPr>
          <a:xfrm>
            <a:off x="8039422" y="2686432"/>
            <a:ext cx="910879" cy="352761"/>
          </a:xfrm>
          <a:prstGeom prst="rect">
            <a:avLst/>
          </a:prstGeom>
          <a:solidFill>
            <a:schemeClr val="tx1"/>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lnSpc>
                <a:spcPct val="115000"/>
              </a:lnSpc>
              <a:spcAft>
                <a:spcPts val="1000"/>
              </a:spcAft>
            </a:pPr>
            <a:r>
              <a:rPr lang="de-DE" sz="14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Lebensende</a:t>
            </a:r>
            <a:endParaRPr lang="de-DE"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9" name="Textfeld 11"/>
          <p:cNvSpPr txBox="1"/>
          <p:nvPr/>
        </p:nvSpPr>
        <p:spPr>
          <a:xfrm>
            <a:off x="6167213" y="3447792"/>
            <a:ext cx="2783087" cy="384383"/>
          </a:xfrm>
          <a:prstGeom prst="rect">
            <a:avLst/>
          </a:prstGeom>
          <a:solidFill>
            <a:srgbClr val="FFC000">
              <a:alpha val="62000"/>
            </a:srgbClr>
          </a:solid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ct val="115000"/>
              </a:lnSpc>
              <a:spcAft>
                <a:spcPts val="1000"/>
              </a:spcAft>
            </a:pPr>
            <a:r>
              <a:rPr lang="de-DE" b="1" dirty="0" smtClean="0">
                <a:effectLst/>
                <a:latin typeface="Arial Narrow" panose="020B0606020202030204" pitchFamily="34" charset="0"/>
                <a:ea typeface="Calibri" panose="020F0502020204030204" pitchFamily="34" charset="0"/>
                <a:cs typeface="Times New Roman" panose="02020603050405020304" pitchFamily="18" charset="0"/>
              </a:rPr>
              <a:t>PV wäre </a:t>
            </a:r>
            <a:r>
              <a:rPr lang="de-DE" b="1" dirty="0">
                <a:effectLst/>
                <a:latin typeface="Arial Narrow" panose="020B0606020202030204" pitchFamily="34" charset="0"/>
                <a:ea typeface="Calibri" panose="020F0502020204030204" pitchFamily="34" charset="0"/>
                <a:cs typeface="Times New Roman" panose="02020603050405020304" pitchFamily="18" charset="0"/>
              </a:rPr>
              <a:t>rechtlich wirksam</a:t>
            </a:r>
            <a:endParaRPr lang="de-DE" sz="16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6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14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10" name="Gerader Verbinder 9"/>
          <p:cNvCxnSpPr/>
          <p:nvPr/>
        </p:nvCxnSpPr>
        <p:spPr>
          <a:xfrm flipH="1">
            <a:off x="1342678" y="4841816"/>
            <a:ext cx="7900476" cy="21193"/>
          </a:xfrm>
          <a:prstGeom prst="line">
            <a:avLst/>
          </a:prstGeom>
          <a:ln w="38100">
            <a:headEnd type="triangle"/>
            <a:tailEnd type="none"/>
          </a:ln>
        </p:spPr>
        <p:style>
          <a:lnRef idx="1">
            <a:schemeClr val="dk1"/>
          </a:lnRef>
          <a:fillRef idx="0">
            <a:schemeClr val="dk1"/>
          </a:fillRef>
          <a:effectRef idx="0">
            <a:schemeClr val="dk1"/>
          </a:effectRef>
          <a:fontRef idx="minor">
            <a:schemeClr val="tx1"/>
          </a:fontRef>
        </p:style>
      </p:cxnSp>
      <p:sp>
        <p:nvSpPr>
          <p:cNvPr id="12" name="Textfeld 3"/>
          <p:cNvSpPr txBox="1"/>
          <p:nvPr/>
        </p:nvSpPr>
        <p:spPr>
          <a:xfrm>
            <a:off x="7895406" y="3064714"/>
            <a:ext cx="1054895" cy="365080"/>
          </a:xfrm>
          <a:prstGeom prst="rect">
            <a:avLst/>
          </a:prstGeom>
          <a:solidFill>
            <a:srgbClr val="FF0000"/>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lnSpc>
                <a:spcPct val="115000"/>
              </a:lnSpc>
              <a:spcAft>
                <a:spcPts val="1000"/>
              </a:spcAft>
            </a:pPr>
            <a:r>
              <a:rPr lang="de-DE"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Aktuelle PV </a:t>
            </a:r>
            <a:endParaRPr lang="de-DE" sz="1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3" name="Textfeld 5"/>
          <p:cNvSpPr txBox="1"/>
          <p:nvPr/>
        </p:nvSpPr>
        <p:spPr>
          <a:xfrm>
            <a:off x="6167214" y="3064714"/>
            <a:ext cx="1728192" cy="365079"/>
          </a:xfrm>
          <a:prstGeom prst="rect">
            <a:avLst/>
          </a:prstGeom>
          <a:solidFill>
            <a:srgbClr val="B070B0">
              <a:alpha val="63000"/>
            </a:srgbClr>
          </a:solidFill>
          <a:ln w="6350">
            <a:noFill/>
          </a:ln>
        </p:spPr>
        <p:txBody>
          <a:bodyPr rot="0" spcFirstLastPara="0" vert="horz" wrap="square" lIns="72000" tIns="36000" rIns="72000" bIns="36000" numCol="1" spcCol="0" rtlCol="0" fromWordArt="0" anchor="t" anchorCtr="0" forceAA="0" compatLnSpc="1">
            <a:prstTxWarp prst="textNoShape">
              <a:avLst/>
            </a:prstTxWarp>
            <a:noAutofit/>
          </a:bodyPr>
          <a:lstStyle/>
          <a:p>
            <a:pPr algn="ctr">
              <a:lnSpc>
                <a:spcPct val="115000"/>
              </a:lnSpc>
              <a:spcAft>
                <a:spcPts val="1000"/>
              </a:spcAft>
            </a:pPr>
            <a:r>
              <a:rPr lang="de-DE" b="1" dirty="0" smtClean="0">
                <a:effectLst/>
                <a:latin typeface="Arial Narrow" panose="020B0606020202030204" pitchFamily="34" charset="0"/>
                <a:ea typeface="Calibri" panose="020F0502020204030204" pitchFamily="34" charset="0"/>
                <a:cs typeface="Times New Roman" panose="02020603050405020304" pitchFamily="18" charset="0"/>
              </a:rPr>
              <a:t>Keine Regelung!</a:t>
            </a:r>
            <a:endParaRPr lang="de-DE" sz="16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6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14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18" name="Gerade Verbindung mit Pfeil 17"/>
          <p:cNvCxnSpPr/>
          <p:nvPr/>
        </p:nvCxnSpPr>
        <p:spPr>
          <a:xfrm flipV="1">
            <a:off x="1486694" y="2511688"/>
            <a:ext cx="0" cy="24847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feld 9"/>
          <p:cNvSpPr txBox="1"/>
          <p:nvPr/>
        </p:nvSpPr>
        <p:spPr>
          <a:xfrm>
            <a:off x="5819613" y="4383896"/>
            <a:ext cx="3155913" cy="362907"/>
          </a:xfrm>
          <a:prstGeom prst="rect">
            <a:avLst/>
          </a:prstGeom>
          <a:solidFill>
            <a:schemeClr val="tx2">
              <a:lumMod val="60000"/>
              <a:lumOff val="40000"/>
              <a:alpha val="84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2000" b="1" dirty="0" smtClean="0">
                <a:effectLst/>
                <a:latin typeface="Arial Narrow" panose="020B0606020202030204" pitchFamily="34" charset="0"/>
                <a:ea typeface="Calibri" panose="020F0502020204030204" pitchFamily="34" charset="0"/>
                <a:cs typeface="Times New Roman" panose="02020603050405020304" pitchFamily="18" charset="0"/>
              </a:rPr>
              <a:t>Demenz</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400" dirty="0">
                <a:effectLst/>
                <a:latin typeface="Tahoma" panose="020B0604030504040204" pitchFamily="34" charset="0"/>
                <a:ea typeface="Calibri" panose="020F0502020204030204" pitchFamily="34" charset="0"/>
                <a:cs typeface="Times New Roman" panose="02020603050405020304" pitchFamily="18" charset="0"/>
              </a:rPr>
              <a:t> </a:t>
            </a:r>
          </a:p>
        </p:txBody>
      </p:sp>
      <p:sp>
        <p:nvSpPr>
          <p:cNvPr id="21" name="Rechteck 20"/>
          <p:cNvSpPr/>
          <p:nvPr/>
        </p:nvSpPr>
        <p:spPr>
          <a:xfrm>
            <a:off x="4896242" y="4891440"/>
            <a:ext cx="1568058" cy="400110"/>
          </a:xfrm>
          <a:prstGeom prst="rect">
            <a:avLst/>
          </a:prstGeom>
        </p:spPr>
        <p:txBody>
          <a:bodyPr wrap="none">
            <a:spAutoFit/>
          </a:bodyPr>
          <a:lstStyle/>
          <a:p>
            <a:r>
              <a:rPr lang="de-DE" sz="1600" dirty="0">
                <a:latin typeface="Arial" panose="020B0604020202020204" pitchFamily="34" charset="0"/>
                <a:ea typeface="Calibri" panose="020F0502020204030204" pitchFamily="34" charset="0"/>
                <a:cs typeface="Times New Roman" panose="02020603050405020304" pitchFamily="18" charset="0"/>
              </a:rPr>
              <a:t> </a:t>
            </a:r>
            <a:r>
              <a:rPr lang="de-DE" sz="2000" b="1" dirty="0">
                <a:latin typeface="Arial" panose="020B0604020202020204" pitchFamily="34" charset="0"/>
                <a:ea typeface="Calibri" panose="020F0502020204030204" pitchFamily="34" charset="0"/>
                <a:cs typeface="Times New Roman" panose="02020603050405020304" pitchFamily="18" charset="0"/>
              </a:rPr>
              <a:t>Lebenszeit</a:t>
            </a:r>
            <a:endParaRPr lang="de-DE" sz="1600" dirty="0"/>
          </a:p>
        </p:txBody>
      </p:sp>
      <p:sp>
        <p:nvSpPr>
          <p:cNvPr id="28" name="Inhaltsplatzhalter 2"/>
          <p:cNvSpPr txBox="1">
            <a:spLocks/>
          </p:cNvSpPr>
          <p:nvPr/>
        </p:nvSpPr>
        <p:spPr bwMode="auto">
          <a:xfrm>
            <a:off x="2690426" y="1485578"/>
            <a:ext cx="6259874" cy="756183"/>
          </a:xfrm>
          <a:prstGeom prst="rect">
            <a:avLst/>
          </a:prstGeom>
          <a:solidFill>
            <a:srgbClr val="B070B0">
              <a:alpha val="63000"/>
            </a:srgbClr>
          </a:solidFill>
          <a:ln w="6350">
            <a:noFill/>
          </a:ln>
          <a:extLst/>
        </p:spPr>
        <p:txBody>
          <a:bodyPr rot="0" spcFirstLastPara="0" vert="horz" wrap="square" lIns="72000" tIns="36000" rIns="72000" bIns="36000" numCol="1" spcCol="0" rtlCol="0" fromWordArt="0" anchor="t" anchorCtr="0" forceAA="0" compatLnSpc="1">
            <a:prstTxWarp prst="textNoShape">
              <a:avLst/>
            </a:prstTxWarp>
            <a:noAutofit/>
          </a:bodyPr>
          <a:lstStyle>
            <a:defPPr>
              <a:defRPr lang="de-DE"/>
            </a:defPPr>
            <a:lvl1pPr algn="ctr">
              <a:lnSpc>
                <a:spcPct val="115000"/>
              </a:lnSpc>
              <a:spcAft>
                <a:spcPts val="1000"/>
              </a:spcAft>
              <a:defRPr b="1">
                <a:effectLst/>
                <a:latin typeface="Arial Narrow" panose="020B0606020202030204" pitchFamily="34" charset="0"/>
                <a:ea typeface="Calibri" panose="020F0502020204030204" pitchFamily="34" charset="0"/>
                <a:cs typeface="Times New Roman" panose="02020603050405020304" pitchFamily="18" charset="0"/>
              </a:defRPr>
            </a:lvl1pPr>
          </a:lstStyle>
          <a:p>
            <a:r>
              <a:rPr lang="de-DE" sz="2000" b="0" dirty="0">
                <a:latin typeface="Arial" panose="020B0604020202020204" pitchFamily="34" charset="0"/>
                <a:cs typeface="Arial" panose="020B0604020202020204" pitchFamily="34" charset="0"/>
              </a:rPr>
              <a:t>Viele Menschen </a:t>
            </a:r>
            <a:r>
              <a:rPr lang="de-DE" sz="2000" b="0" dirty="0" smtClean="0">
                <a:latin typeface="Arial" panose="020B0604020202020204" pitchFamily="34" charset="0"/>
                <a:cs typeface="Arial" panose="020B0604020202020204" pitchFamily="34" charset="0"/>
              </a:rPr>
              <a:t>haben aber eine </a:t>
            </a:r>
            <a:r>
              <a:rPr lang="de-DE" sz="2000" b="0" dirty="0">
                <a:latin typeface="Arial" panose="020B0604020202020204" pitchFamily="34" charset="0"/>
                <a:cs typeface="Arial" panose="020B0604020202020204" pitchFamily="34" charset="0"/>
              </a:rPr>
              <a:t>Vorstellung </a:t>
            </a:r>
            <a:r>
              <a:rPr lang="de-DE" sz="2000" b="0" dirty="0" smtClean="0">
                <a:latin typeface="Arial" panose="020B0604020202020204" pitchFamily="34" charset="0"/>
                <a:cs typeface="Arial" panose="020B0604020202020204" pitchFamily="34" charset="0"/>
              </a:rPr>
              <a:t>von ihren Behandlungswünschen im Falle einer Demenz </a:t>
            </a:r>
            <a:endParaRPr lang="de-DE" sz="2000" dirty="0">
              <a:latin typeface="Arial" panose="020B0604020202020204" pitchFamily="34" charset="0"/>
              <a:cs typeface="Arial" panose="020B0604020202020204" pitchFamily="34" charset="0"/>
            </a:endParaRPr>
          </a:p>
        </p:txBody>
      </p:sp>
      <p:sp>
        <p:nvSpPr>
          <p:cNvPr id="29" name="Pfeil nach rechts 28"/>
          <p:cNvSpPr/>
          <p:nvPr/>
        </p:nvSpPr>
        <p:spPr>
          <a:xfrm rot="16200000">
            <a:off x="6825369" y="2563377"/>
            <a:ext cx="601548" cy="242382"/>
          </a:xfrm>
          <a:prstGeom prst="rightArrow">
            <a:avLst/>
          </a:prstGeom>
          <a:solidFill>
            <a:srgbClr val="B070B0"/>
          </a:solidFill>
          <a:ln w="6350">
            <a:noFill/>
          </a:ln>
        </p:spPr>
        <p:txBody>
          <a:bodyPr rot="0" spcFirstLastPara="0" vert="horz" wrap="square" lIns="72000" tIns="36000" rIns="72000" bIns="36000" numCol="1" spcCol="0" rtlCol="0" fromWordArt="0" anchor="t" anchorCtr="0" forceAA="0" compatLnSpc="1">
            <a:prstTxWarp prst="textNoShape">
              <a:avLst/>
            </a:prstTxWarp>
            <a:noAutofit/>
          </a:bodyPr>
          <a:lstStyle/>
          <a:p>
            <a:pPr algn="ctr">
              <a:lnSpc>
                <a:spcPct val="115000"/>
              </a:lnSpc>
              <a:spcAft>
                <a:spcPts val="1000"/>
              </a:spcAft>
            </a:pPr>
            <a:endParaRPr lang="de-DE" b="1">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15" name="Textfeld 11"/>
          <p:cNvSpPr txBox="1"/>
          <p:nvPr/>
        </p:nvSpPr>
        <p:spPr>
          <a:xfrm>
            <a:off x="9623598" y="2709714"/>
            <a:ext cx="2108636" cy="1872208"/>
          </a:xfrm>
          <a:prstGeom prst="rect">
            <a:avLst/>
          </a:prstGeom>
          <a:solidFill>
            <a:srgbClr val="FFC000">
              <a:alpha val="62000"/>
            </a:srgbClr>
          </a:solid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ct val="115000"/>
              </a:lnSpc>
              <a:spcAft>
                <a:spcPts val="1000"/>
              </a:spcAft>
            </a:pPr>
            <a:r>
              <a:rPr lang="de-DE" dirty="0">
                <a:latin typeface="Arial Narrow" panose="020B0606020202030204" pitchFamily="34" charset="0"/>
                <a:ea typeface="Calibri" panose="020F0502020204030204" pitchFamily="34" charset="0"/>
                <a:cs typeface="Times New Roman" panose="02020603050405020304" pitchFamily="18" charset="0"/>
              </a:rPr>
              <a:t> </a:t>
            </a:r>
            <a:r>
              <a:rPr lang="de-DE" sz="2000" b="1" dirty="0" smtClean="0">
                <a:latin typeface="Arial Narrow" panose="020B0606020202030204" pitchFamily="34" charset="0"/>
                <a:ea typeface="Calibri" panose="020F0502020204030204" pitchFamily="34" charset="0"/>
                <a:cs typeface="Times New Roman" panose="02020603050405020304" pitchFamily="18" charset="0"/>
              </a:rPr>
              <a:t>BGB §1827(3): </a:t>
            </a:r>
            <a:r>
              <a:rPr lang="de-DE" sz="2000" dirty="0" smtClean="0">
                <a:latin typeface="Arial Narrow" panose="020B0606020202030204" pitchFamily="34" charset="0"/>
                <a:ea typeface="Calibri" panose="020F0502020204030204" pitchFamily="34" charset="0"/>
                <a:cs typeface="Times New Roman" panose="02020603050405020304" pitchFamily="18" charset="0"/>
              </a:rPr>
              <a:t>Patientenverfügung gilt „</a:t>
            </a:r>
            <a:r>
              <a:rPr lang="de-DE" sz="2000" b="1" dirty="0" smtClean="0">
                <a:latin typeface="Arial Narrow" panose="020B0606020202030204" pitchFamily="34" charset="0"/>
                <a:ea typeface="Calibri" panose="020F0502020204030204" pitchFamily="34" charset="0"/>
                <a:cs typeface="Times New Roman" panose="02020603050405020304" pitchFamily="18" charset="0"/>
              </a:rPr>
              <a:t>unabhängig vom </a:t>
            </a:r>
            <a:r>
              <a:rPr lang="de-DE" sz="2000" b="1" dirty="0">
                <a:latin typeface="Arial Narrow" panose="020B0606020202030204" pitchFamily="34" charset="0"/>
                <a:ea typeface="Calibri" panose="020F0502020204030204" pitchFamily="34" charset="0"/>
                <a:cs typeface="Times New Roman" panose="02020603050405020304" pitchFamily="18" charset="0"/>
              </a:rPr>
              <a:t>Stadium einer </a:t>
            </a:r>
            <a:r>
              <a:rPr lang="de-DE" sz="2000" b="1" dirty="0" smtClean="0">
                <a:latin typeface="Arial Narrow" panose="020B0606020202030204" pitchFamily="34" charset="0"/>
                <a:ea typeface="Calibri" panose="020F0502020204030204" pitchFamily="34" charset="0"/>
                <a:cs typeface="Times New Roman" panose="02020603050405020304" pitchFamily="18" charset="0"/>
              </a:rPr>
              <a:t>Erkrankung</a:t>
            </a:r>
            <a:r>
              <a:rPr lang="de-DE" dirty="0" smtClean="0">
                <a:latin typeface="Arial Narrow" panose="020B0606020202030204" pitchFamily="34" charset="0"/>
                <a:ea typeface="Calibri" panose="020F0502020204030204" pitchFamily="34" charset="0"/>
                <a:cs typeface="Times New Roman" panose="02020603050405020304" pitchFamily="18" charset="0"/>
              </a:rPr>
              <a:t>“</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6" name="Pfeil nach rechts 15"/>
          <p:cNvSpPr/>
          <p:nvPr/>
        </p:nvSpPr>
        <p:spPr>
          <a:xfrm>
            <a:off x="9027130" y="3475444"/>
            <a:ext cx="452452" cy="242382"/>
          </a:xfrm>
          <a:prstGeom prst="rightArrow">
            <a:avLst/>
          </a:prstGeom>
          <a:solidFill>
            <a:srgbClr val="FFC000"/>
          </a:solidFill>
          <a:ln w="6350">
            <a:noFill/>
          </a:ln>
        </p:spPr>
        <p:txBody>
          <a:bodyPr rot="0" spcFirstLastPara="0" vert="horz" wrap="square" lIns="72000" tIns="36000" rIns="72000" bIns="36000" numCol="1" spcCol="0" rtlCol="0" fromWordArt="0" anchor="t" anchorCtr="0" forceAA="0" compatLnSpc="1">
            <a:prstTxWarp prst="textNoShape">
              <a:avLst/>
            </a:prstTxWarp>
            <a:noAutofit/>
          </a:bodyPr>
          <a:lstStyle/>
          <a:p>
            <a:pPr algn="ctr">
              <a:lnSpc>
                <a:spcPct val="115000"/>
              </a:lnSpc>
              <a:spcAft>
                <a:spcPts val="1000"/>
              </a:spcAft>
            </a:pPr>
            <a:endParaRPr lang="de-DE" b="1">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8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600" fill="hold"/>
                                        <p:tgtEl>
                                          <p:spTgt spid="12"/>
                                        </p:tgtEl>
                                        <p:attrNameLst>
                                          <p:attrName>ppt_w</p:attrName>
                                        </p:attrNameLst>
                                      </p:cBhvr>
                                      <p:tavLst>
                                        <p:tav tm="0">
                                          <p:val>
                                            <p:fltVal val="0"/>
                                          </p:val>
                                        </p:tav>
                                        <p:tav tm="100000">
                                          <p:val>
                                            <p:strVal val="#ppt_w"/>
                                          </p:val>
                                        </p:tav>
                                      </p:tavLst>
                                    </p:anim>
                                    <p:anim calcmode="lin" valueType="num">
                                      <p:cBhvr>
                                        <p:cTn id="26" dur="1600" fill="hold"/>
                                        <p:tgtEl>
                                          <p:spTgt spid="12"/>
                                        </p:tgtEl>
                                        <p:attrNameLst>
                                          <p:attrName>ppt_h</p:attrName>
                                        </p:attrNameLst>
                                      </p:cBhvr>
                                      <p:tavLst>
                                        <p:tav tm="0">
                                          <p:val>
                                            <p:fltVal val="0"/>
                                          </p:val>
                                        </p:tav>
                                        <p:tav tm="100000">
                                          <p:val>
                                            <p:strVal val="#ppt_h"/>
                                          </p:val>
                                        </p:tav>
                                      </p:tavLst>
                                    </p:anim>
                                    <p:animEffect transition="in" filter="fade">
                                      <p:cBhvr>
                                        <p:cTn id="27" dur="16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800" fill="hold"/>
                                        <p:tgtEl>
                                          <p:spTgt spid="13"/>
                                        </p:tgtEl>
                                        <p:attrNameLst>
                                          <p:attrName>ppt_w</p:attrName>
                                        </p:attrNameLst>
                                      </p:cBhvr>
                                      <p:tavLst>
                                        <p:tav tm="0">
                                          <p:val>
                                            <p:fltVal val="0"/>
                                          </p:val>
                                        </p:tav>
                                        <p:tav tm="100000">
                                          <p:val>
                                            <p:strVal val="#ppt_w"/>
                                          </p:val>
                                        </p:tav>
                                      </p:tavLst>
                                    </p:anim>
                                    <p:anim calcmode="lin" valueType="num">
                                      <p:cBhvr>
                                        <p:cTn id="37" dur="1800" fill="hold"/>
                                        <p:tgtEl>
                                          <p:spTgt spid="13"/>
                                        </p:tgtEl>
                                        <p:attrNameLst>
                                          <p:attrName>ppt_h</p:attrName>
                                        </p:attrNameLst>
                                      </p:cBhvr>
                                      <p:tavLst>
                                        <p:tav tm="0">
                                          <p:val>
                                            <p:fltVal val="0"/>
                                          </p:val>
                                        </p:tav>
                                        <p:tav tm="100000">
                                          <p:val>
                                            <p:strVal val="#ppt_h"/>
                                          </p:val>
                                        </p:tav>
                                      </p:tavLst>
                                    </p:anim>
                                    <p:animEffect transition="in" filter="fade">
                                      <p:cBhvr>
                                        <p:cTn id="38" dur="18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20" grpId="0" animBg="1"/>
      <p:bldP spid="28" grpId="0" animBg="1"/>
      <p:bldP spid="29"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422044" y="261442"/>
            <a:ext cx="1366080" cy="523220"/>
          </a:xfrm>
          <a:prstGeom prst="rect">
            <a:avLst/>
          </a:prstGeom>
        </p:spPr>
        <p:txBody>
          <a:bodyPr wrap="none">
            <a:spAutoFit/>
          </a:bodyPr>
          <a:lstStyle/>
          <a:p>
            <a:pPr marL="0" indent="0" algn="ctr">
              <a:buNone/>
              <a:defRPr/>
            </a:pPr>
            <a:r>
              <a:rPr lang="de-DE" sz="2800" dirty="0" smtClean="0"/>
              <a:t>Lösung</a:t>
            </a:r>
            <a:endParaRPr lang="de-DE" sz="2800" dirty="0"/>
          </a:p>
        </p:txBody>
      </p:sp>
      <p:sp>
        <p:nvSpPr>
          <p:cNvPr id="6" name="Textfeld 8"/>
          <p:cNvSpPr txBox="1"/>
          <p:nvPr/>
        </p:nvSpPr>
        <p:spPr>
          <a:xfrm>
            <a:off x="2587218" y="4383896"/>
            <a:ext cx="4320480" cy="362907"/>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de-DE" sz="20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Einwilligungsfähig </a:t>
            </a:r>
            <a:r>
              <a:rPr lang="de-DE" sz="2000" b="1"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für med. </a:t>
            </a:r>
            <a:r>
              <a:rPr lang="de-DE" sz="2000" b="1" dirty="0" smtClean="0">
                <a:solidFill>
                  <a:srgbClr val="FFFFFF"/>
                </a:solidFill>
                <a:latin typeface="Arial Narrow" panose="020B0606020202030204" pitchFamily="34" charset="0"/>
                <a:ea typeface="Calibri" panose="020F0502020204030204" pitchFamily="34" charset="0"/>
                <a:cs typeface="Times New Roman" panose="02020603050405020304" pitchFamily="18" charset="0"/>
              </a:rPr>
              <a:t>Eingriffe</a:t>
            </a:r>
            <a:endParaRPr lang="de-DE" sz="20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Textfeld 9"/>
          <p:cNvSpPr txBox="1"/>
          <p:nvPr/>
        </p:nvSpPr>
        <p:spPr>
          <a:xfrm>
            <a:off x="7267738" y="3867114"/>
            <a:ext cx="2794158" cy="486985"/>
          </a:xfrm>
          <a:prstGeom prst="rect">
            <a:avLst/>
          </a:prstGeom>
          <a:solidFill>
            <a:schemeClr val="tx2">
              <a:lumMod val="20000"/>
              <a:lumOff val="80000"/>
              <a:alpha val="71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1400" b="1" dirty="0">
                <a:effectLst/>
                <a:latin typeface="Arial Narrow" panose="020B0606020202030204" pitchFamily="34" charset="0"/>
                <a:ea typeface="Calibri" panose="020F0502020204030204" pitchFamily="34" charset="0"/>
                <a:cs typeface="Times New Roman" panose="02020603050405020304" pitchFamily="18" charset="0"/>
              </a:rPr>
              <a:t>Demenz mit </a:t>
            </a:r>
            <a:r>
              <a:rPr lang="de-DE" sz="1400" b="1" dirty="0" smtClean="0">
                <a:effectLst/>
                <a:latin typeface="Arial Narrow" panose="020B0606020202030204" pitchFamily="34" charset="0"/>
                <a:ea typeface="Calibri" panose="020F0502020204030204" pitchFamily="34" charset="0"/>
                <a:cs typeface="Times New Roman" panose="02020603050405020304" pitchFamily="18" charset="0"/>
              </a:rPr>
              <a:t>Einwilligungs</a:t>
            </a:r>
            <a:r>
              <a:rPr lang="de-DE" sz="1400"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un</a:t>
            </a:r>
            <a:r>
              <a:rPr lang="de-DE" sz="1400" b="1" dirty="0" smtClean="0">
                <a:effectLst/>
                <a:latin typeface="Arial Narrow" panose="020B0606020202030204" pitchFamily="34" charset="0"/>
                <a:ea typeface="Calibri" panose="020F0502020204030204" pitchFamily="34" charset="0"/>
                <a:cs typeface="Times New Roman" panose="02020603050405020304" pitchFamily="18" charset="0"/>
              </a:rPr>
              <a:t>fähigkeit</a:t>
            </a:r>
          </a:p>
          <a:p>
            <a:pPr algn="ctr">
              <a:spcAft>
                <a:spcPts val="0"/>
              </a:spcAft>
            </a:pPr>
            <a:r>
              <a:rPr lang="de-DE" sz="1400" b="1" dirty="0">
                <a:latin typeface="Arial Narrow" panose="020B0606020202030204" pitchFamily="34" charset="0"/>
                <a:ea typeface="Calibri" panose="020F0502020204030204" pitchFamily="34" charset="0"/>
                <a:cs typeface="Times New Roman" panose="02020603050405020304" pitchFamily="18" charset="0"/>
              </a:rPr>
              <a:t>2 </a:t>
            </a:r>
            <a:r>
              <a:rPr lang="de-DE" sz="1400" b="1" dirty="0" smtClean="0">
                <a:latin typeface="Arial Narrow" panose="020B0606020202030204" pitchFamily="34" charset="0"/>
                <a:ea typeface="Calibri" panose="020F0502020204030204" pitchFamily="34" charset="0"/>
                <a:cs typeface="Times New Roman" panose="02020603050405020304" pitchFamily="18" charset="0"/>
              </a:rPr>
              <a:t>- </a:t>
            </a:r>
            <a:r>
              <a:rPr lang="de-DE" sz="1400" b="1" dirty="0">
                <a:latin typeface="Arial Narrow" panose="020B0606020202030204" pitchFamily="34" charset="0"/>
                <a:ea typeface="Calibri" panose="020F0502020204030204" pitchFamily="34" charset="0"/>
                <a:cs typeface="Times New Roman" panose="02020603050405020304" pitchFamily="18" charset="0"/>
              </a:rPr>
              <a:t>10 </a:t>
            </a:r>
            <a:r>
              <a:rPr lang="de-DE" sz="1400" b="1" dirty="0" smtClean="0">
                <a:latin typeface="Arial Narrow" panose="020B0606020202030204" pitchFamily="34" charset="0"/>
                <a:ea typeface="Calibri" panose="020F0502020204030204" pitchFamily="34" charset="0"/>
                <a:cs typeface="Times New Roman" panose="02020603050405020304" pitchFamily="18" charset="0"/>
              </a:rPr>
              <a:t>- 12 </a:t>
            </a:r>
            <a:r>
              <a:rPr lang="de-DE" sz="1400" b="1" dirty="0">
                <a:latin typeface="Arial Narrow" panose="020B0606020202030204" pitchFamily="34" charset="0"/>
                <a:ea typeface="Calibri" panose="020F0502020204030204" pitchFamily="34" charset="0"/>
                <a:cs typeface="Times New Roman" panose="02020603050405020304" pitchFamily="18" charset="0"/>
              </a:rPr>
              <a:t>Jahre</a:t>
            </a:r>
          </a:p>
          <a:p>
            <a:pPr algn="ctr">
              <a:spcAft>
                <a:spcPts val="0"/>
              </a:spcAft>
            </a:pPr>
            <a:endParaRPr lang="de-DE" sz="13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8" name="Textfeld 10"/>
          <p:cNvSpPr txBox="1"/>
          <p:nvPr/>
        </p:nvSpPr>
        <p:spPr>
          <a:xfrm>
            <a:off x="9139947" y="2689381"/>
            <a:ext cx="910878" cy="352761"/>
          </a:xfrm>
          <a:prstGeom prst="rect">
            <a:avLst/>
          </a:prstGeom>
          <a:solidFill>
            <a:schemeClr val="tx1"/>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lnSpc>
                <a:spcPct val="115000"/>
              </a:lnSpc>
              <a:spcAft>
                <a:spcPts val="1000"/>
              </a:spcAft>
            </a:pPr>
            <a:r>
              <a:rPr lang="de-DE" sz="14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Lebensende</a:t>
            </a:r>
            <a:endParaRPr lang="de-DE"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9" name="Textfeld 11"/>
          <p:cNvSpPr txBox="1"/>
          <p:nvPr/>
        </p:nvSpPr>
        <p:spPr>
          <a:xfrm>
            <a:off x="7267737" y="3447792"/>
            <a:ext cx="2783087" cy="384383"/>
          </a:xfrm>
          <a:prstGeom prst="rect">
            <a:avLst/>
          </a:prstGeom>
          <a:solidFill>
            <a:srgbClr val="FFC000">
              <a:alpha val="65000"/>
            </a:srgbClr>
          </a:solid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ct val="115000"/>
              </a:lnSpc>
              <a:spcAft>
                <a:spcPts val="1000"/>
              </a:spcAft>
            </a:pPr>
            <a:r>
              <a:rPr lang="de-DE" sz="2000" b="1" dirty="0" smtClean="0">
                <a:effectLst/>
                <a:latin typeface="Arial Narrow" panose="020B0606020202030204" pitchFamily="34" charset="0"/>
                <a:ea typeface="Calibri" panose="020F0502020204030204" pitchFamily="34" charset="0"/>
                <a:cs typeface="Times New Roman" panose="02020603050405020304" pitchFamily="18" charset="0"/>
              </a:rPr>
              <a:t>PV wäre </a:t>
            </a:r>
            <a:r>
              <a:rPr lang="de-DE" sz="2000" b="1" dirty="0">
                <a:effectLst/>
                <a:latin typeface="Arial Narrow" panose="020B0606020202030204" pitchFamily="34" charset="0"/>
                <a:ea typeface="Calibri" panose="020F0502020204030204" pitchFamily="34" charset="0"/>
                <a:cs typeface="Times New Roman" panose="02020603050405020304" pitchFamily="18" charset="0"/>
              </a:rPr>
              <a:t>rechtlich wirksam</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b="1"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16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10" name="Gerader Verbinder 9"/>
          <p:cNvCxnSpPr/>
          <p:nvPr/>
        </p:nvCxnSpPr>
        <p:spPr>
          <a:xfrm flipH="1">
            <a:off x="2443202" y="4841816"/>
            <a:ext cx="7900476" cy="21193"/>
          </a:xfrm>
          <a:prstGeom prst="line">
            <a:avLst/>
          </a:prstGeom>
          <a:ln w="38100">
            <a:headEnd type="triangle"/>
            <a:tailEnd type="none"/>
          </a:ln>
        </p:spPr>
        <p:style>
          <a:lnRef idx="1">
            <a:schemeClr val="dk1"/>
          </a:lnRef>
          <a:fillRef idx="0">
            <a:schemeClr val="dk1"/>
          </a:fillRef>
          <a:effectRef idx="0">
            <a:schemeClr val="dk1"/>
          </a:effectRef>
          <a:fontRef idx="minor">
            <a:schemeClr val="tx1"/>
          </a:fontRef>
        </p:style>
      </p:cxnSp>
      <p:sp>
        <p:nvSpPr>
          <p:cNvPr id="12" name="Textfeld 3"/>
          <p:cNvSpPr txBox="1"/>
          <p:nvPr/>
        </p:nvSpPr>
        <p:spPr>
          <a:xfrm>
            <a:off x="8975526" y="3064714"/>
            <a:ext cx="1075299" cy="365080"/>
          </a:xfrm>
          <a:prstGeom prst="rect">
            <a:avLst/>
          </a:prstGeom>
          <a:solidFill>
            <a:srgbClr val="FF0000"/>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lnSpc>
                <a:spcPct val="115000"/>
              </a:lnSpc>
              <a:spcAft>
                <a:spcPts val="1000"/>
              </a:spcAft>
            </a:pPr>
            <a:r>
              <a:rPr lang="de-DE"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Aktuelle PV </a:t>
            </a:r>
            <a:endParaRPr lang="de-DE" sz="1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3" name="Textfeld 5"/>
          <p:cNvSpPr txBox="1"/>
          <p:nvPr/>
        </p:nvSpPr>
        <p:spPr>
          <a:xfrm>
            <a:off x="7267738" y="3066830"/>
            <a:ext cx="1707788" cy="362963"/>
          </a:xfrm>
          <a:prstGeom prst="rect">
            <a:avLst/>
          </a:prstGeom>
          <a:solidFill>
            <a:srgbClr val="B070B0">
              <a:alpha val="62000"/>
            </a:srgbClr>
          </a:solidFill>
          <a:ln w="6350">
            <a:noFill/>
          </a:ln>
        </p:spPr>
        <p:txBody>
          <a:bodyPr rot="0" spcFirstLastPara="0" vert="horz" wrap="square" lIns="72000" tIns="36000" rIns="72000" bIns="36000" numCol="1" spcCol="0" rtlCol="0" fromWordArt="0" anchor="t" anchorCtr="0" forceAA="0" compatLnSpc="1">
            <a:prstTxWarp prst="textNoShape">
              <a:avLst/>
            </a:prstTxWarp>
            <a:noAutofit/>
          </a:bodyPr>
          <a:lstStyle/>
          <a:p>
            <a:pPr algn="ctr">
              <a:lnSpc>
                <a:spcPct val="115000"/>
              </a:lnSpc>
              <a:spcAft>
                <a:spcPts val="1000"/>
              </a:spcAft>
            </a:pPr>
            <a:r>
              <a:rPr lang="de-DE" b="1" dirty="0" smtClean="0">
                <a:effectLst/>
                <a:latin typeface="Arial Narrow" panose="020B0606020202030204" pitchFamily="34" charset="0"/>
                <a:ea typeface="Calibri" panose="020F0502020204030204" pitchFamily="34" charset="0"/>
                <a:cs typeface="Times New Roman" panose="02020603050405020304" pitchFamily="18" charset="0"/>
              </a:rPr>
              <a:t>Keine Regelung!</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6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14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18" name="Gerade Verbindung mit Pfeil 17"/>
          <p:cNvCxnSpPr/>
          <p:nvPr/>
        </p:nvCxnSpPr>
        <p:spPr>
          <a:xfrm flipV="1">
            <a:off x="2587218" y="2511688"/>
            <a:ext cx="0" cy="24847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feld 9"/>
          <p:cNvSpPr txBox="1"/>
          <p:nvPr/>
        </p:nvSpPr>
        <p:spPr>
          <a:xfrm>
            <a:off x="6920137" y="4383896"/>
            <a:ext cx="3155913" cy="362907"/>
          </a:xfrm>
          <a:prstGeom prst="rect">
            <a:avLst/>
          </a:prstGeom>
          <a:solidFill>
            <a:schemeClr val="tx2">
              <a:lumMod val="60000"/>
              <a:lumOff val="40000"/>
              <a:alpha val="64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2000" b="1" dirty="0" smtClean="0">
                <a:effectLst/>
                <a:latin typeface="Arial Narrow" panose="020B0606020202030204" pitchFamily="34" charset="0"/>
                <a:ea typeface="Calibri" panose="020F0502020204030204" pitchFamily="34" charset="0"/>
                <a:cs typeface="Times New Roman" panose="02020603050405020304" pitchFamily="18" charset="0"/>
              </a:rPr>
              <a:t>Demenz</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effectLst/>
                <a:latin typeface="Tahoma" panose="020B0604030504040204" pitchFamily="34" charset="0"/>
                <a:ea typeface="Calibri" panose="020F0502020204030204" pitchFamily="34" charset="0"/>
                <a:cs typeface="Times New Roman" panose="02020603050405020304" pitchFamily="18" charset="0"/>
              </a:rPr>
              <a:t> </a:t>
            </a:r>
          </a:p>
        </p:txBody>
      </p:sp>
      <p:sp>
        <p:nvSpPr>
          <p:cNvPr id="21" name="Rechteck 20"/>
          <p:cNvSpPr/>
          <p:nvPr/>
        </p:nvSpPr>
        <p:spPr>
          <a:xfrm>
            <a:off x="5996766" y="4891440"/>
            <a:ext cx="1568058" cy="400110"/>
          </a:xfrm>
          <a:prstGeom prst="rect">
            <a:avLst/>
          </a:prstGeom>
        </p:spPr>
        <p:txBody>
          <a:bodyPr wrap="none">
            <a:spAutoFit/>
          </a:bodyPr>
          <a:lstStyle/>
          <a:p>
            <a:r>
              <a:rPr lang="de-DE" sz="1600" dirty="0">
                <a:latin typeface="Arial" panose="020B0604020202020204" pitchFamily="34" charset="0"/>
                <a:ea typeface="Calibri" panose="020F0502020204030204" pitchFamily="34" charset="0"/>
                <a:cs typeface="Times New Roman" panose="02020603050405020304" pitchFamily="18" charset="0"/>
              </a:rPr>
              <a:t> </a:t>
            </a:r>
            <a:r>
              <a:rPr lang="de-DE" sz="2000" b="1" dirty="0">
                <a:latin typeface="Arial" panose="020B0604020202020204" pitchFamily="34" charset="0"/>
                <a:ea typeface="Calibri" panose="020F0502020204030204" pitchFamily="34" charset="0"/>
                <a:cs typeface="Times New Roman" panose="02020603050405020304" pitchFamily="18" charset="0"/>
              </a:rPr>
              <a:t>Lebenszeit</a:t>
            </a:r>
            <a:endParaRPr lang="de-DE" sz="1600" dirty="0"/>
          </a:p>
        </p:txBody>
      </p:sp>
      <p:sp>
        <p:nvSpPr>
          <p:cNvPr id="16" name="Rechteck 15"/>
          <p:cNvSpPr/>
          <p:nvPr/>
        </p:nvSpPr>
        <p:spPr>
          <a:xfrm>
            <a:off x="2947258" y="1407784"/>
            <a:ext cx="7103566" cy="1015663"/>
          </a:xfrm>
          <a:prstGeom prst="rect">
            <a:avLst/>
          </a:prstGeom>
          <a:solidFill>
            <a:srgbClr val="92D050">
              <a:alpha val="62000"/>
            </a:srgbClr>
          </a:solidFill>
        </p:spPr>
        <p:txBody>
          <a:bodyPr wrap="square" lIns="36000" rIns="0">
            <a:spAutoFit/>
          </a:bodyPr>
          <a:lstStyle/>
          <a:p>
            <a:pPr lvl="0" algn="ctr"/>
            <a:r>
              <a:rPr lang="de-DE" sz="2000" dirty="0">
                <a:solidFill>
                  <a:prstClr val="black"/>
                </a:solidFill>
                <a:sym typeface="Wingdings" panose="05000000000000000000" pitchFamily="2" charset="2"/>
              </a:rPr>
              <a:t>Wir bieten </a:t>
            </a:r>
            <a:r>
              <a:rPr lang="de-DE" sz="2000" b="1" dirty="0">
                <a:solidFill>
                  <a:prstClr val="black"/>
                </a:solidFill>
                <a:sym typeface="Wingdings" panose="05000000000000000000" pitchFamily="2" charset="2"/>
              </a:rPr>
              <a:t>eine spezielle Demenzverfügung </a:t>
            </a:r>
            <a:r>
              <a:rPr lang="de-DE" sz="2000" dirty="0">
                <a:solidFill>
                  <a:prstClr val="black"/>
                </a:solidFill>
                <a:sym typeface="Wingdings" panose="05000000000000000000" pitchFamily="2" charset="2"/>
              </a:rPr>
              <a:t>an, mit der man seine Behandlungswünsche für die verschiedenen Stadien einer Demenz individuell festlegen kann!</a:t>
            </a:r>
            <a:endParaRPr lang="de-DE" sz="2000" dirty="0">
              <a:solidFill>
                <a:prstClr val="black"/>
              </a:solidFill>
            </a:endParaRPr>
          </a:p>
        </p:txBody>
      </p:sp>
    </p:spTree>
    <p:extLst>
      <p:ext uri="{BB962C8B-B14F-4D97-AF65-F5344CB8AC3E}">
        <p14:creationId xmlns:p14="http://schemas.microsoft.com/office/powerpoint/2010/main" val="4179709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422044" y="261442"/>
            <a:ext cx="1366080" cy="523220"/>
          </a:xfrm>
          <a:prstGeom prst="rect">
            <a:avLst/>
          </a:prstGeom>
        </p:spPr>
        <p:txBody>
          <a:bodyPr wrap="none">
            <a:spAutoFit/>
          </a:bodyPr>
          <a:lstStyle/>
          <a:p>
            <a:pPr marL="0" indent="0" algn="ctr">
              <a:buNone/>
              <a:defRPr/>
            </a:pPr>
            <a:r>
              <a:rPr lang="de-DE" sz="2800" dirty="0" smtClean="0"/>
              <a:t>Lösung</a:t>
            </a:r>
            <a:endParaRPr lang="de-DE" sz="2800" dirty="0"/>
          </a:p>
        </p:txBody>
      </p:sp>
      <p:sp>
        <p:nvSpPr>
          <p:cNvPr id="5" name="Rechteck 4"/>
          <p:cNvSpPr/>
          <p:nvPr/>
        </p:nvSpPr>
        <p:spPr>
          <a:xfrm>
            <a:off x="2947258" y="1334011"/>
            <a:ext cx="7103566" cy="1015663"/>
          </a:xfrm>
          <a:prstGeom prst="rect">
            <a:avLst/>
          </a:prstGeom>
          <a:solidFill>
            <a:srgbClr val="92D050">
              <a:alpha val="63000"/>
            </a:srgbClr>
          </a:solidFill>
        </p:spPr>
        <p:txBody>
          <a:bodyPr wrap="square" lIns="36000" rIns="0">
            <a:spAutoFit/>
          </a:bodyPr>
          <a:lstStyle/>
          <a:p>
            <a:pPr algn="ctr"/>
            <a:r>
              <a:rPr lang="de-DE" sz="2000" dirty="0" smtClean="0">
                <a:sym typeface="Wingdings" panose="05000000000000000000" pitchFamily="2" charset="2"/>
              </a:rPr>
              <a:t>Wir bieten </a:t>
            </a:r>
            <a:r>
              <a:rPr lang="de-DE" sz="2000" b="1" dirty="0" smtClean="0">
                <a:sym typeface="Wingdings" panose="05000000000000000000" pitchFamily="2" charset="2"/>
              </a:rPr>
              <a:t>eine spezielle Demenzverfügung </a:t>
            </a:r>
            <a:r>
              <a:rPr lang="de-DE" sz="2000" dirty="0" smtClean="0">
                <a:sym typeface="Wingdings" panose="05000000000000000000" pitchFamily="2" charset="2"/>
              </a:rPr>
              <a:t>an, mit der man seine Behandlungswünsche für die verschiedenen Stadien einer Demenz individuell festlegen kann!</a:t>
            </a:r>
            <a:endParaRPr lang="de-DE" sz="2000" dirty="0"/>
          </a:p>
        </p:txBody>
      </p:sp>
      <p:sp>
        <p:nvSpPr>
          <p:cNvPr id="6" name="Textfeld 8"/>
          <p:cNvSpPr txBox="1"/>
          <p:nvPr/>
        </p:nvSpPr>
        <p:spPr>
          <a:xfrm>
            <a:off x="2566813" y="4378653"/>
            <a:ext cx="4353323" cy="362907"/>
          </a:xfrm>
          <a:prstGeom prst="rect">
            <a:avLst/>
          </a:prstGeom>
          <a:solidFill>
            <a:schemeClr val="accent1">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1000"/>
              </a:spcAft>
            </a:pPr>
            <a:r>
              <a:rPr lang="de-DE" sz="20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Einwilligungsfähig </a:t>
            </a:r>
            <a:r>
              <a:rPr lang="de-DE" sz="2000" b="1" dirty="0">
                <a:solidFill>
                  <a:srgbClr val="FFFFFF"/>
                </a:solidFill>
                <a:latin typeface="Arial Narrow" panose="020B0606020202030204" pitchFamily="34" charset="0"/>
                <a:ea typeface="Calibri" panose="020F0502020204030204" pitchFamily="34" charset="0"/>
                <a:cs typeface="Times New Roman" panose="02020603050405020304" pitchFamily="18" charset="0"/>
              </a:rPr>
              <a:t>für med. Eingriffe</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Textfeld 9"/>
          <p:cNvSpPr txBox="1"/>
          <p:nvPr/>
        </p:nvSpPr>
        <p:spPr>
          <a:xfrm>
            <a:off x="7267738" y="3867114"/>
            <a:ext cx="2794158" cy="486985"/>
          </a:xfrm>
          <a:prstGeom prst="rect">
            <a:avLst/>
          </a:prstGeom>
          <a:solidFill>
            <a:schemeClr val="tx2">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de-DE" sz="1400" b="1" dirty="0">
                <a:effectLst/>
                <a:latin typeface="Arial Narrow" panose="020B0606020202030204" pitchFamily="34" charset="0"/>
                <a:ea typeface="Calibri" panose="020F0502020204030204" pitchFamily="34" charset="0"/>
                <a:cs typeface="Times New Roman" panose="02020603050405020304" pitchFamily="18" charset="0"/>
              </a:rPr>
              <a:t>Demenz mit </a:t>
            </a:r>
            <a:r>
              <a:rPr lang="de-DE" sz="1400" b="1" dirty="0" smtClean="0">
                <a:effectLst/>
                <a:latin typeface="Arial Narrow" panose="020B0606020202030204" pitchFamily="34" charset="0"/>
                <a:ea typeface="Calibri" panose="020F0502020204030204" pitchFamily="34" charset="0"/>
                <a:cs typeface="Times New Roman" panose="02020603050405020304" pitchFamily="18" charset="0"/>
              </a:rPr>
              <a:t>Einwilligungs</a:t>
            </a:r>
            <a:r>
              <a:rPr lang="de-DE" sz="1400" b="1" dirty="0" smtClean="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un</a:t>
            </a:r>
            <a:r>
              <a:rPr lang="de-DE" sz="1400" b="1" dirty="0" smtClean="0">
                <a:effectLst/>
                <a:latin typeface="Arial Narrow" panose="020B0606020202030204" pitchFamily="34" charset="0"/>
                <a:ea typeface="Calibri" panose="020F0502020204030204" pitchFamily="34" charset="0"/>
                <a:cs typeface="Times New Roman" panose="02020603050405020304" pitchFamily="18" charset="0"/>
              </a:rPr>
              <a:t>fähigkeit</a:t>
            </a:r>
          </a:p>
          <a:p>
            <a:pPr algn="ctr">
              <a:spcAft>
                <a:spcPts val="0"/>
              </a:spcAft>
            </a:pPr>
            <a:r>
              <a:rPr lang="de-DE" sz="1400" b="1" dirty="0">
                <a:latin typeface="Arial Narrow" panose="020B0606020202030204" pitchFamily="34" charset="0"/>
                <a:ea typeface="Calibri" panose="020F0502020204030204" pitchFamily="34" charset="0"/>
                <a:cs typeface="Times New Roman" panose="02020603050405020304" pitchFamily="18" charset="0"/>
              </a:rPr>
              <a:t>2 </a:t>
            </a:r>
            <a:r>
              <a:rPr lang="de-DE" sz="1400" b="1" dirty="0" smtClean="0">
                <a:latin typeface="Arial Narrow" panose="020B0606020202030204" pitchFamily="34" charset="0"/>
                <a:ea typeface="Calibri" panose="020F0502020204030204" pitchFamily="34" charset="0"/>
                <a:cs typeface="Times New Roman" panose="02020603050405020304" pitchFamily="18" charset="0"/>
              </a:rPr>
              <a:t>- </a:t>
            </a:r>
            <a:r>
              <a:rPr lang="de-DE" sz="1400" b="1" dirty="0">
                <a:latin typeface="Arial Narrow" panose="020B0606020202030204" pitchFamily="34" charset="0"/>
                <a:ea typeface="Calibri" panose="020F0502020204030204" pitchFamily="34" charset="0"/>
                <a:cs typeface="Times New Roman" panose="02020603050405020304" pitchFamily="18" charset="0"/>
              </a:rPr>
              <a:t>10 </a:t>
            </a:r>
            <a:r>
              <a:rPr lang="de-DE" sz="1400" b="1" dirty="0" smtClean="0">
                <a:latin typeface="Arial Narrow" panose="020B0606020202030204" pitchFamily="34" charset="0"/>
                <a:ea typeface="Calibri" panose="020F0502020204030204" pitchFamily="34" charset="0"/>
                <a:cs typeface="Times New Roman" panose="02020603050405020304" pitchFamily="18" charset="0"/>
              </a:rPr>
              <a:t>- 12 </a:t>
            </a:r>
            <a:r>
              <a:rPr lang="de-DE" sz="1400" b="1" dirty="0">
                <a:latin typeface="Arial Narrow" panose="020B0606020202030204" pitchFamily="34" charset="0"/>
                <a:ea typeface="Calibri" panose="020F0502020204030204" pitchFamily="34" charset="0"/>
                <a:cs typeface="Times New Roman" panose="02020603050405020304" pitchFamily="18" charset="0"/>
              </a:rPr>
              <a:t>Jahre</a:t>
            </a:r>
          </a:p>
          <a:p>
            <a:pPr algn="ctr">
              <a:spcAft>
                <a:spcPts val="0"/>
              </a:spcAft>
            </a:pPr>
            <a:endParaRPr lang="de-DE" sz="13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8" name="Textfeld 10"/>
          <p:cNvSpPr txBox="1"/>
          <p:nvPr/>
        </p:nvSpPr>
        <p:spPr>
          <a:xfrm>
            <a:off x="9140697" y="2689381"/>
            <a:ext cx="910128" cy="352761"/>
          </a:xfrm>
          <a:prstGeom prst="rect">
            <a:avLst/>
          </a:prstGeom>
          <a:solidFill>
            <a:schemeClr val="tx1"/>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lnSpc>
                <a:spcPct val="115000"/>
              </a:lnSpc>
              <a:spcAft>
                <a:spcPts val="1000"/>
              </a:spcAft>
            </a:pPr>
            <a:r>
              <a:rPr lang="de-DE" sz="1400" b="1" dirty="0" smtClean="0">
                <a:solidFill>
                  <a:srgbClr val="FFFFFF"/>
                </a:solidFill>
                <a:latin typeface="Arial Narrow" panose="020B0606020202030204" pitchFamily="34" charset="0"/>
                <a:ea typeface="Calibri" panose="020F0502020204030204" pitchFamily="34" charset="0"/>
                <a:cs typeface="Times New Roman" panose="02020603050405020304" pitchFamily="18" charset="0"/>
              </a:rPr>
              <a:t>L</a:t>
            </a:r>
            <a:r>
              <a:rPr lang="de-DE" sz="1400" b="1" dirty="0" smtClean="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ebensende</a:t>
            </a:r>
            <a:endParaRPr lang="de-DE" sz="12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9" name="Textfeld 11"/>
          <p:cNvSpPr txBox="1"/>
          <p:nvPr/>
        </p:nvSpPr>
        <p:spPr>
          <a:xfrm>
            <a:off x="7267737" y="3447792"/>
            <a:ext cx="2783087" cy="384383"/>
          </a:xfrm>
          <a:prstGeom prst="rect">
            <a:avLst/>
          </a:prstGeom>
          <a:solidFill>
            <a:srgbClr val="FFC000">
              <a:alpha val="63000"/>
            </a:srgbClr>
          </a:solidFill>
          <a:ln w="6350">
            <a:noFill/>
          </a:ln>
        </p:spPr>
        <p:txBody>
          <a:bodyPr rot="0" spcFirstLastPara="0" vert="horz" wrap="square" lIns="36000" tIns="45720" rIns="36000" bIns="45720" numCol="1" spcCol="0" rtlCol="0" fromWordArt="0" anchor="t" anchorCtr="0" forceAA="0" compatLnSpc="1">
            <a:prstTxWarp prst="textNoShape">
              <a:avLst/>
            </a:prstTxWarp>
            <a:noAutofit/>
          </a:bodyPr>
          <a:lstStyle/>
          <a:p>
            <a:pPr algn="ctr">
              <a:lnSpc>
                <a:spcPct val="115000"/>
              </a:lnSpc>
              <a:spcAft>
                <a:spcPts val="1000"/>
              </a:spcAft>
            </a:pPr>
            <a:r>
              <a:rPr lang="de-DE" sz="2000" b="1" dirty="0" smtClean="0">
                <a:effectLst/>
                <a:latin typeface="Arial Narrow" panose="020B0606020202030204" pitchFamily="34" charset="0"/>
                <a:ea typeface="Calibri" panose="020F0502020204030204" pitchFamily="34" charset="0"/>
                <a:cs typeface="Times New Roman" panose="02020603050405020304" pitchFamily="18" charset="0"/>
              </a:rPr>
              <a:t>PV wäre </a:t>
            </a:r>
            <a:r>
              <a:rPr lang="de-DE" sz="2000" b="1" dirty="0">
                <a:effectLst/>
                <a:latin typeface="Arial Narrow" panose="020B0606020202030204" pitchFamily="34" charset="0"/>
                <a:ea typeface="Calibri" panose="020F0502020204030204" pitchFamily="34" charset="0"/>
                <a:cs typeface="Times New Roman" panose="02020603050405020304" pitchFamily="18" charset="0"/>
              </a:rPr>
              <a:t>rechtlich wirksam</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4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12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10" name="Gerader Verbinder 9"/>
          <p:cNvCxnSpPr/>
          <p:nvPr/>
        </p:nvCxnSpPr>
        <p:spPr>
          <a:xfrm flipH="1">
            <a:off x="2443202" y="4841816"/>
            <a:ext cx="7900476" cy="21193"/>
          </a:xfrm>
          <a:prstGeom prst="line">
            <a:avLst/>
          </a:prstGeom>
          <a:ln w="38100">
            <a:headEnd type="triangle"/>
            <a:tailEnd type="none"/>
          </a:ln>
        </p:spPr>
        <p:style>
          <a:lnRef idx="1">
            <a:schemeClr val="dk1"/>
          </a:lnRef>
          <a:fillRef idx="0">
            <a:schemeClr val="dk1"/>
          </a:fillRef>
          <a:effectRef idx="0">
            <a:schemeClr val="dk1"/>
          </a:effectRef>
          <a:fontRef idx="minor">
            <a:schemeClr val="tx1"/>
          </a:fontRef>
        </p:style>
      </p:cxnSp>
      <p:sp>
        <p:nvSpPr>
          <p:cNvPr id="12" name="Textfeld 3"/>
          <p:cNvSpPr txBox="1"/>
          <p:nvPr/>
        </p:nvSpPr>
        <p:spPr>
          <a:xfrm>
            <a:off x="8975526" y="3064714"/>
            <a:ext cx="1075299" cy="365080"/>
          </a:xfrm>
          <a:prstGeom prst="rect">
            <a:avLst/>
          </a:prstGeom>
          <a:solidFill>
            <a:srgbClr val="FF0000"/>
          </a:solidFill>
          <a:ln w="6350">
            <a:noFill/>
          </a:ln>
        </p:spPr>
        <p:txBody>
          <a:bodyPr rot="0" spcFirstLastPara="0" vert="horz" wrap="square" lIns="0" tIns="45720" rIns="0" bIns="45720" numCol="1" spcCol="0" rtlCol="0" fromWordArt="0" anchor="t" anchorCtr="0" forceAA="0" compatLnSpc="1">
            <a:prstTxWarp prst="textNoShape">
              <a:avLst/>
            </a:prstTxWarp>
            <a:noAutofit/>
          </a:bodyPr>
          <a:lstStyle/>
          <a:p>
            <a:pPr algn="ctr">
              <a:lnSpc>
                <a:spcPct val="115000"/>
              </a:lnSpc>
              <a:spcAft>
                <a:spcPts val="1000"/>
              </a:spcAft>
            </a:pPr>
            <a:r>
              <a:rPr lang="de-DE" sz="16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Aktuelle PV </a:t>
            </a:r>
            <a:endParaRPr lang="de-DE" sz="1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18" name="Gerade Verbindung mit Pfeil 17"/>
          <p:cNvCxnSpPr/>
          <p:nvPr/>
        </p:nvCxnSpPr>
        <p:spPr>
          <a:xfrm flipV="1">
            <a:off x="2587218" y="2511688"/>
            <a:ext cx="0" cy="248474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feld 9"/>
          <p:cNvSpPr txBox="1"/>
          <p:nvPr/>
        </p:nvSpPr>
        <p:spPr>
          <a:xfrm>
            <a:off x="6920137" y="4383896"/>
            <a:ext cx="3155913" cy="362907"/>
          </a:xfrm>
          <a:prstGeom prst="rect">
            <a:avLst/>
          </a:prstGeom>
          <a:solidFill>
            <a:schemeClr val="tx2">
              <a:lumMod val="60000"/>
              <a:lumOff val="40000"/>
              <a:alpha val="63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2000" b="1" dirty="0" smtClean="0">
                <a:effectLst/>
                <a:latin typeface="Arial Narrow" panose="020B0606020202030204" pitchFamily="34" charset="0"/>
                <a:ea typeface="Calibri" panose="020F0502020204030204" pitchFamily="34" charset="0"/>
                <a:cs typeface="Times New Roman" panose="02020603050405020304" pitchFamily="18" charset="0"/>
              </a:rPr>
              <a:t>Demenz</a:t>
            </a:r>
            <a:endParaRPr lang="de-DE"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effectLst/>
                <a:latin typeface="Tahoma" panose="020B0604030504040204" pitchFamily="34" charset="0"/>
                <a:ea typeface="Calibri" panose="020F0502020204030204" pitchFamily="34" charset="0"/>
                <a:cs typeface="Times New Roman" panose="02020603050405020304" pitchFamily="18" charset="0"/>
              </a:rPr>
              <a:t> </a:t>
            </a:r>
          </a:p>
        </p:txBody>
      </p:sp>
      <p:sp>
        <p:nvSpPr>
          <p:cNvPr id="21" name="Rechteck 20"/>
          <p:cNvSpPr/>
          <p:nvPr/>
        </p:nvSpPr>
        <p:spPr>
          <a:xfrm>
            <a:off x="5996766" y="4891440"/>
            <a:ext cx="1301959" cy="338554"/>
          </a:xfrm>
          <a:prstGeom prst="rect">
            <a:avLst/>
          </a:prstGeom>
        </p:spPr>
        <p:txBody>
          <a:bodyPr wrap="none">
            <a:spAutoFit/>
          </a:bodyPr>
          <a:lstStyle/>
          <a:p>
            <a:r>
              <a:rPr lang="de-DE" sz="1600" dirty="0">
                <a:latin typeface="Arial" panose="020B0604020202020204" pitchFamily="34" charset="0"/>
                <a:ea typeface="Calibri" panose="020F0502020204030204" pitchFamily="34" charset="0"/>
                <a:cs typeface="Times New Roman" panose="02020603050405020304" pitchFamily="18" charset="0"/>
              </a:rPr>
              <a:t> </a:t>
            </a:r>
            <a:r>
              <a:rPr lang="de-DE" sz="1600" b="1" dirty="0">
                <a:latin typeface="Arial" panose="020B0604020202020204" pitchFamily="34" charset="0"/>
                <a:ea typeface="Calibri" panose="020F0502020204030204" pitchFamily="34" charset="0"/>
                <a:cs typeface="Times New Roman" panose="02020603050405020304" pitchFamily="18" charset="0"/>
              </a:rPr>
              <a:t>Lebenszeit</a:t>
            </a:r>
            <a:endParaRPr lang="de-DE" sz="1600" dirty="0"/>
          </a:p>
        </p:txBody>
      </p:sp>
      <p:sp>
        <p:nvSpPr>
          <p:cNvPr id="26" name="Textfeld 5"/>
          <p:cNvSpPr txBox="1"/>
          <p:nvPr/>
        </p:nvSpPr>
        <p:spPr>
          <a:xfrm>
            <a:off x="7268488" y="3066831"/>
            <a:ext cx="1707038" cy="362963"/>
          </a:xfrm>
          <a:prstGeom prst="rect">
            <a:avLst/>
          </a:prstGeom>
          <a:solidFill>
            <a:srgbClr val="92D050">
              <a:alpha val="63000"/>
            </a:srgbClr>
          </a:solidFill>
          <a:ln w="6350">
            <a:noFill/>
          </a:ln>
        </p:spPr>
        <p:txBody>
          <a:bodyPr rot="0" spcFirstLastPara="0" vert="horz" wrap="square" lIns="72000" tIns="36000" rIns="72000" bIns="36000" numCol="1" spcCol="0" rtlCol="0" fromWordArt="0" anchor="t" anchorCtr="0" forceAA="0" compatLnSpc="1">
            <a:prstTxWarp prst="textNoShape">
              <a:avLst/>
            </a:prstTxWarp>
            <a:noAutofit/>
          </a:bodyPr>
          <a:lstStyle/>
          <a:p>
            <a:pPr algn="ctr">
              <a:lnSpc>
                <a:spcPct val="115000"/>
              </a:lnSpc>
              <a:spcAft>
                <a:spcPts val="1000"/>
              </a:spcAft>
            </a:pPr>
            <a:r>
              <a:rPr lang="de-DE" sz="1700" b="1" i="1" dirty="0" smtClean="0">
                <a:effectLst/>
                <a:latin typeface="Arial Narrow" panose="020B0606020202030204" pitchFamily="34" charset="0"/>
                <a:ea typeface="Calibri" panose="020F0502020204030204" pitchFamily="34" charset="0"/>
                <a:cs typeface="Times New Roman" panose="02020603050405020304" pitchFamily="18" charset="0"/>
              </a:rPr>
              <a:t>Demenzverfügung</a:t>
            </a:r>
            <a:endParaRPr lang="de-DE" sz="1700" i="1"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7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de-DE" sz="17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7" name="Nach oben gebogener Pfeil 26"/>
          <p:cNvSpPr/>
          <p:nvPr/>
        </p:nvSpPr>
        <p:spPr>
          <a:xfrm rot="16200000" flipH="1" flipV="1">
            <a:off x="6052471" y="2358542"/>
            <a:ext cx="1028443" cy="1114059"/>
          </a:xfrm>
          <a:prstGeom prst="bentUpArrow">
            <a:avLst>
              <a:gd name="adj1" fmla="val 11696"/>
              <a:gd name="adj2" fmla="val 14268"/>
              <a:gd name="adj3" fmla="val 25000"/>
            </a:avLst>
          </a:prstGeom>
          <a:solidFill>
            <a:srgbClr val="82A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60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500" fill="hold"/>
                                        <p:tgtEl>
                                          <p:spTgt spid="26"/>
                                        </p:tgtEl>
                                        <p:attrNameLst>
                                          <p:attrName>ppt_w</p:attrName>
                                        </p:attrNameLst>
                                      </p:cBhvr>
                                      <p:tavLst>
                                        <p:tav tm="0">
                                          <p:val>
                                            <p:fltVal val="0"/>
                                          </p:val>
                                        </p:tav>
                                        <p:tav tm="100000">
                                          <p:val>
                                            <p:strVal val="#ppt_w"/>
                                          </p:val>
                                        </p:tav>
                                      </p:tavLst>
                                    </p:anim>
                                    <p:anim calcmode="lin" valueType="num">
                                      <p:cBhvr>
                                        <p:cTn id="8" dur="1500" fill="hold"/>
                                        <p:tgtEl>
                                          <p:spTgt spid="26"/>
                                        </p:tgtEl>
                                        <p:attrNameLst>
                                          <p:attrName>ppt_h</p:attrName>
                                        </p:attrNameLst>
                                      </p:cBhvr>
                                      <p:tavLst>
                                        <p:tav tm="0">
                                          <p:val>
                                            <p:fltVal val="0"/>
                                          </p:val>
                                        </p:tav>
                                        <p:tav tm="100000">
                                          <p:val>
                                            <p:strVal val="#ppt_h"/>
                                          </p:val>
                                        </p:tav>
                                      </p:tavLst>
                                    </p:anim>
                                    <p:animEffect transition="in" filter="fade">
                                      <p:cBhvr>
                                        <p:cTn id="9" dur="1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500" fill="hold"/>
                                        <p:tgtEl>
                                          <p:spTgt spid="27"/>
                                        </p:tgtEl>
                                        <p:attrNameLst>
                                          <p:attrName>ppt_w</p:attrName>
                                        </p:attrNameLst>
                                      </p:cBhvr>
                                      <p:tavLst>
                                        <p:tav tm="0">
                                          <p:val>
                                            <p:fltVal val="0"/>
                                          </p:val>
                                        </p:tav>
                                        <p:tav tm="100000">
                                          <p:val>
                                            <p:strVal val="#ppt_w"/>
                                          </p:val>
                                        </p:tav>
                                      </p:tavLst>
                                    </p:anim>
                                    <p:anim calcmode="lin" valueType="num">
                                      <p:cBhvr>
                                        <p:cTn id="13" dur="1500" fill="hold"/>
                                        <p:tgtEl>
                                          <p:spTgt spid="27"/>
                                        </p:tgtEl>
                                        <p:attrNameLst>
                                          <p:attrName>ppt_h</p:attrName>
                                        </p:attrNameLst>
                                      </p:cBhvr>
                                      <p:tavLst>
                                        <p:tav tm="0">
                                          <p:val>
                                            <p:fltVal val="0"/>
                                          </p:val>
                                        </p:tav>
                                        <p:tav tm="100000">
                                          <p:val>
                                            <p:strVal val="#ppt_h"/>
                                          </p:val>
                                        </p:tav>
                                      </p:tavLst>
                                    </p:anim>
                                    <p:animEffect transition="in" filter="fade">
                                      <p:cBhvr>
                                        <p:cTn id="14"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22804" y="1341562"/>
            <a:ext cx="11377264" cy="1656184"/>
          </a:xfrm>
        </p:spPr>
        <p:txBody>
          <a:bodyPr/>
          <a:lstStyle/>
          <a:p>
            <a:pPr marL="323150" indent="-323150">
              <a:spcBef>
                <a:spcPts val="600"/>
              </a:spcBef>
              <a:spcAft>
                <a:spcPts val="600"/>
              </a:spcAft>
              <a:buFont typeface="+mj-lt"/>
              <a:buAutoNum type="arabicPeriod"/>
              <a:defRPr/>
            </a:pPr>
            <a:r>
              <a:rPr lang="de-DE" sz="2200" dirty="0" smtClean="0">
                <a:solidFill>
                  <a:schemeClr val="tx1"/>
                </a:solidFill>
              </a:rPr>
              <a:t>Keine </a:t>
            </a:r>
            <a:r>
              <a:rPr lang="de-DE" sz="2200" dirty="0">
                <a:solidFill>
                  <a:schemeClr val="tx1"/>
                </a:solidFill>
              </a:rPr>
              <a:t>oder unzureichende </a:t>
            </a:r>
            <a:r>
              <a:rPr lang="de-DE" sz="2200" dirty="0" smtClean="0">
                <a:solidFill>
                  <a:schemeClr val="tx1"/>
                </a:solidFill>
              </a:rPr>
              <a:t>Beratung</a:t>
            </a:r>
          </a:p>
          <a:p>
            <a:pPr marL="323150" indent="-323150">
              <a:spcBef>
                <a:spcPts val="600"/>
              </a:spcBef>
              <a:spcAft>
                <a:spcPts val="600"/>
              </a:spcAft>
              <a:buFont typeface="+mj-lt"/>
              <a:buAutoNum type="arabicPeriod"/>
              <a:defRPr/>
            </a:pPr>
            <a:r>
              <a:rPr lang="de-DE" altLang="de-DE" sz="2200" dirty="0">
                <a:solidFill>
                  <a:schemeClr val="tx1"/>
                </a:solidFill>
                <a:ea typeface="ＭＳ Ｐゴシック" pitchFamily="4" charset="-128"/>
              </a:rPr>
              <a:t>Haben </a:t>
            </a:r>
            <a:r>
              <a:rPr lang="de-DE" altLang="de-DE" sz="2200" dirty="0" smtClean="0">
                <a:solidFill>
                  <a:schemeClr val="tx1"/>
                </a:solidFill>
                <a:ea typeface="ＭＳ Ｐゴシック" pitchFamily="4" charset="-128"/>
              </a:rPr>
              <a:t>Verfügende und Bevollmächtigte überhaupt </a:t>
            </a:r>
            <a:r>
              <a:rPr lang="de-DE" altLang="de-DE" sz="2200" dirty="0">
                <a:solidFill>
                  <a:schemeClr val="tx1"/>
                </a:solidFill>
                <a:ea typeface="ＭＳ Ｐゴシック" pitchFamily="4" charset="-128"/>
              </a:rPr>
              <a:t>verstanden, worum es genau geht?</a:t>
            </a:r>
          </a:p>
          <a:p>
            <a:pPr marL="323150" indent="-323150">
              <a:spcBef>
                <a:spcPts val="600"/>
              </a:spcBef>
              <a:spcAft>
                <a:spcPts val="600"/>
              </a:spcAft>
              <a:buFont typeface="+mj-lt"/>
              <a:buAutoNum type="arabicPeriod"/>
              <a:defRPr/>
            </a:pPr>
            <a:r>
              <a:rPr lang="de-DE" sz="2200" b="1" dirty="0" smtClean="0">
                <a:solidFill>
                  <a:schemeClr val="tx1"/>
                </a:solidFill>
              </a:rPr>
              <a:t>Reichweitenbeschränkung </a:t>
            </a:r>
            <a:r>
              <a:rPr lang="de-DE" sz="2200" dirty="0" smtClean="0">
                <a:solidFill>
                  <a:schemeClr val="tx1"/>
                </a:solidFill>
              </a:rPr>
              <a:t>(z.B. Autonomie bei Demenz fraglich)</a:t>
            </a:r>
          </a:p>
        </p:txBody>
      </p:sp>
      <p:sp>
        <p:nvSpPr>
          <p:cNvPr id="2" name="Rechteck 1"/>
          <p:cNvSpPr/>
          <p:nvPr/>
        </p:nvSpPr>
        <p:spPr>
          <a:xfrm>
            <a:off x="3729344" y="325937"/>
            <a:ext cx="4791697" cy="461665"/>
          </a:xfrm>
          <a:prstGeom prst="rect">
            <a:avLst/>
          </a:prstGeom>
        </p:spPr>
        <p:txBody>
          <a:bodyPr wrap="none">
            <a:spAutoFit/>
          </a:bodyPr>
          <a:lstStyle/>
          <a:p>
            <a:pPr marL="0" indent="0" algn="ctr">
              <a:buNone/>
              <a:defRPr/>
            </a:pPr>
            <a:r>
              <a:rPr lang="de-DE" sz="2400" dirty="0" smtClean="0"/>
              <a:t>Probleme der Patientenverfügung</a:t>
            </a:r>
            <a:endParaRPr lang="de-DE" sz="2400" dirty="0"/>
          </a:p>
        </p:txBody>
      </p:sp>
      <p:sp>
        <p:nvSpPr>
          <p:cNvPr id="5" name="Rechteck 4"/>
          <p:cNvSpPr/>
          <p:nvPr/>
        </p:nvSpPr>
        <p:spPr>
          <a:xfrm>
            <a:off x="838622" y="3222444"/>
            <a:ext cx="10369152" cy="1723549"/>
          </a:xfrm>
          <a:prstGeom prst="rect">
            <a:avLst/>
          </a:prstGeom>
          <a:solidFill>
            <a:srgbClr val="FFC000">
              <a:alpha val="58000"/>
            </a:srgbClr>
          </a:solidFill>
        </p:spPr>
        <p:txBody>
          <a:bodyPr wrap="square">
            <a:spAutoFit/>
          </a:bodyPr>
          <a:lstStyle/>
          <a:p>
            <a:pPr marL="342900" indent="-342900">
              <a:buFont typeface="Wingdings" panose="05000000000000000000" pitchFamily="2" charset="2"/>
              <a:buChar char="à"/>
            </a:pPr>
            <a:r>
              <a:rPr lang="de-DE" sz="2400" dirty="0" smtClean="0">
                <a:sym typeface="Wingdings" panose="05000000000000000000" pitchFamily="2" charset="2"/>
              </a:rPr>
              <a:t>Einiges bleibt ungeregelt. Die Möglichkeiten einer </a:t>
            </a:r>
            <a:r>
              <a:rPr lang="de-DE" sz="2400" dirty="0" smtClean="0"/>
              <a:t>Patientenverfügung werden aktuell nicht </a:t>
            </a:r>
            <a:r>
              <a:rPr lang="de-DE" sz="2400" dirty="0" smtClean="0"/>
              <a:t>ausgeschöpft</a:t>
            </a:r>
            <a:r>
              <a:rPr lang="de-DE" sz="2400" dirty="0" smtClean="0"/>
              <a:t>!</a:t>
            </a:r>
            <a:endParaRPr lang="de-DE" sz="2400" dirty="0" smtClean="0"/>
          </a:p>
          <a:p>
            <a:endParaRPr lang="de-DE" sz="800" dirty="0" smtClean="0"/>
          </a:p>
          <a:p>
            <a:pPr marL="342900" indent="-342900">
              <a:buFont typeface="Wingdings" panose="05000000000000000000" pitchFamily="2" charset="2"/>
              <a:buChar char="à"/>
            </a:pPr>
            <a:r>
              <a:rPr lang="de-DE" sz="2400" dirty="0" smtClean="0"/>
              <a:t>Trotz Patientenverfügung kann es zu Therapieentscheidungen kommen, die womöglich </a:t>
            </a:r>
            <a:r>
              <a:rPr lang="de-DE" sz="2400" dirty="0"/>
              <a:t>nicht mit </a:t>
            </a:r>
            <a:r>
              <a:rPr lang="de-DE" sz="2400" dirty="0" smtClean="0"/>
              <a:t>den </a:t>
            </a:r>
            <a:r>
              <a:rPr lang="de-DE" sz="2400" dirty="0"/>
              <a:t>Wünschen </a:t>
            </a:r>
            <a:r>
              <a:rPr lang="de-DE" sz="2400" dirty="0" smtClean="0"/>
              <a:t>des Patienten übereinstimmen</a:t>
            </a:r>
            <a:endParaRPr lang="de-DE" sz="2400" dirty="0"/>
          </a:p>
        </p:txBody>
      </p:sp>
      <p:sp>
        <p:nvSpPr>
          <p:cNvPr id="6" name="Textfeld 5"/>
          <p:cNvSpPr txBox="1"/>
          <p:nvPr/>
        </p:nvSpPr>
        <p:spPr>
          <a:xfrm>
            <a:off x="11207774" y="2853730"/>
            <a:ext cx="663684" cy="2215991"/>
          </a:xfrm>
          <a:prstGeom prst="rect">
            <a:avLst/>
          </a:prstGeom>
          <a:noFill/>
          <a:ln>
            <a:noFill/>
          </a:ln>
        </p:spPr>
        <p:txBody>
          <a:bodyPr wrap="square" rtlCol="0">
            <a:spAutoFit/>
          </a:bodyPr>
          <a:lstStyle/>
          <a:p>
            <a:r>
              <a:rPr lang="de-DE" sz="13800" b="1" dirty="0" smtClean="0">
                <a:solidFill>
                  <a:srgbClr val="FFC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08580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animBg="1"/>
      <p:bldP spid="6"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1">
                <a:lumMod val="65000"/>
                <a:lumOff val="35000"/>
              </a:schemeClr>
            </a:solidFill>
            <a:latin typeface="Tahoma"/>
            <a:cs typeface="Tahoma"/>
          </a:defRPr>
        </a:defPPr>
      </a:lstStyle>
    </a:txDef>
  </a:objectDefaults>
  <a:extraClrSchemeLst/>
</a:theme>
</file>

<file path=ppt/theme/theme2.xml><?xml version="1.0" encoding="utf-8"?>
<a:theme xmlns:a="http://schemas.openxmlformats.org/drawingml/2006/main" name="Klinikverbund Allgäu">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Klinikverbund Allgä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5502</Words>
  <Application>Microsoft Office PowerPoint</Application>
  <PresentationFormat>Benutzerdefiniert</PresentationFormat>
  <Paragraphs>337</Paragraphs>
  <Slides>29</Slides>
  <Notes>12</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29</vt:i4>
      </vt:variant>
    </vt:vector>
  </HeadingPairs>
  <TitlesOfParts>
    <vt:vector size="39" baseType="lpstr">
      <vt:lpstr>ＭＳ Ｐゴシック</vt:lpstr>
      <vt:lpstr>Aptos</vt:lpstr>
      <vt:lpstr>Arial</vt:lpstr>
      <vt:lpstr>Arial Narrow</vt:lpstr>
      <vt:lpstr>Calibri</vt:lpstr>
      <vt:lpstr>Tahoma</vt:lpstr>
      <vt:lpstr>Times New Roman</vt:lpstr>
      <vt:lpstr>Wingdings</vt:lpstr>
      <vt:lpstr>Office-Design</vt:lpstr>
      <vt:lpstr>Klinikverbund Allgäu</vt:lpstr>
      <vt:lpstr>PowerPoint-Präsentation</vt:lpstr>
      <vt:lpstr>PowerPoint-Präsentation</vt:lpstr>
      <vt:lpstr>Konsens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NEU: Demenzverfügung – Unser Formular</vt:lpstr>
      <vt:lpstr>NEU: Demenzverfügung – Unser Formular</vt:lpstr>
      <vt:lpstr>NEU: Demenzverfügung – Unser Formular</vt:lpstr>
      <vt:lpstr>NEU: Demenzverfügung - Unser Formular  </vt:lpstr>
      <vt:lpstr>NEU: Demenzverfügung – Unser Formular </vt:lpstr>
      <vt:lpstr>NEU: Demenzverfügung – Unser Formular </vt:lpstr>
      <vt:lpstr>Vorbehalte gegenüber einer Demenzverfügung</vt:lpstr>
      <vt:lpstr>Zusammenfassung: Demenzverfügung</vt:lpstr>
      <vt:lpstr>PowerPoint-Präsentation</vt:lpstr>
      <vt:lpstr>PowerPoint-Präsentation</vt:lpstr>
      <vt:lpstr>ACP-Formular Dauerhafte Einwilligungsunfähigkeit…</vt:lpstr>
      <vt:lpstr>Kriterien der Einwilligungsfähigkeit </vt:lpstr>
      <vt:lpstr>Beurteilung der Einwilligungsfähigkeit </vt:lpstr>
      <vt:lpstr>Mini-Mental-Status-Test (MMST)</vt:lpstr>
      <vt:lpstr>Argumente gegen die Gültigkeit einer Demenzverfügung </vt:lpstr>
      <vt:lpstr>„ACP-Dauerhafte Einwilligungsunfähigkeit“ im Vergleich  zur speziellen Demenzverfügung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BUDGETVERHANDLUNG 2011 Montag, den 23. Oktober 2011</dc:title>
  <dc:creator>Office 2004 Test Drive-Benutzer</dc:creator>
  <cp:lastModifiedBy>Dr. Manfred Nuscheler</cp:lastModifiedBy>
  <cp:revision>386</cp:revision>
  <cp:lastPrinted>2014-02-01T16:03:59Z</cp:lastPrinted>
  <dcterms:created xsi:type="dcterms:W3CDTF">2014-02-01T14:57:49Z</dcterms:created>
  <dcterms:modified xsi:type="dcterms:W3CDTF">2026-05-19T14:33:53Z</dcterms:modified>
</cp:coreProperties>
</file>